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581" r:id="rId2"/>
    <p:sldId id="578" r:id="rId3"/>
    <p:sldId id="459" r:id="rId4"/>
    <p:sldId id="501" r:id="rId5"/>
    <p:sldId id="515" r:id="rId6"/>
    <p:sldId id="516" r:id="rId7"/>
    <p:sldId id="575" r:id="rId8"/>
    <p:sldId id="579" r:id="rId9"/>
    <p:sldId id="580" r:id="rId10"/>
    <p:sldId id="582" r:id="rId11"/>
    <p:sldId id="583" r:id="rId12"/>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4" autoAdjust="0"/>
    <p:restoredTop sz="91398" autoAdjust="0"/>
  </p:normalViewPr>
  <p:slideViewPr>
    <p:cSldViewPr>
      <p:cViewPr varScale="1">
        <p:scale>
          <a:sx n="116" d="100"/>
          <a:sy n="116" d="100"/>
        </p:scale>
        <p:origin x="200" y="208"/>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10/15/17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630866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657913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708175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395748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Revelation 22</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smtClean="0">
                <a:solidFill>
                  <a:srgbClr val="FFFF00"/>
                </a:solidFill>
                <a:latin typeface="Times New Roman" charset="0"/>
                <a:ea typeface="Times New Roman" charset="0"/>
                <a:cs typeface="Times New Roman" charset="0"/>
              </a:rPr>
              <a:t>The Book </a:t>
            </a:r>
            <a:r>
              <a:rPr lang="en-AU" sz="4400" kern="0" dirty="0" smtClean="0">
                <a:solidFill>
                  <a:srgbClr val="FFFF00"/>
                </a:solidFill>
                <a:latin typeface="Times New Roman" charset="0"/>
                <a:ea typeface="Times New Roman" charset="0"/>
                <a:cs typeface="Times New Roman" charset="0"/>
              </a:rPr>
              <a:t>of </a:t>
            </a:r>
            <a:r>
              <a:rPr lang="en-AU" sz="4400" kern="0" dirty="0" smtClean="0">
                <a:solidFill>
                  <a:srgbClr val="FFFF00"/>
                </a:solidFill>
                <a:latin typeface="Times New Roman" charset="0"/>
                <a:ea typeface="Times New Roman" charset="0"/>
                <a:cs typeface="Times New Roman" charset="0"/>
              </a:rPr>
              <a:t>Revelation</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Times New Roman" charset="0"/>
                <a:ea typeface="Times New Roman" charset="0"/>
                <a:cs typeface="Times New Roman" charset="0"/>
              </a:rPr>
              <a:t>Now we’ve studied it,</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Times New Roman" charset="0"/>
                <a:ea typeface="Times New Roman" charset="0"/>
                <a:cs typeface="Times New Roman" charset="0"/>
              </a:rPr>
              <a:t>What do we do with it?</a:t>
            </a:r>
            <a:endParaRPr lang="en-AU" sz="4400" kern="0" dirty="0" smtClean="0">
              <a:solidFill>
                <a:srgbClr val="FFFF00"/>
              </a:solidFill>
              <a:latin typeface="Times New Roman" charset="0"/>
              <a:ea typeface="Times New Roman" charset="0"/>
              <a:cs typeface="Times New Roman"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chemeClr val="bg1"/>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481236"/>
            <a:ext cx="9144000" cy="2092881"/>
          </a:xfrm>
          <a:prstGeom prst="rect">
            <a:avLst/>
          </a:prstGeom>
          <a:noFill/>
          <a:ln w="9525">
            <a:noFill/>
            <a:miter lim="800000"/>
            <a:headEnd/>
            <a:tailEnd/>
          </a:ln>
        </p:spPr>
        <p:txBody>
          <a:bodyPr wrap="square">
            <a:prstTxWarp prst="textNoShape">
              <a:avLst/>
            </a:prstTxWarp>
            <a:spAutoFit/>
          </a:bodyPr>
          <a:lstStyle/>
          <a:p>
            <a:r>
              <a:rPr lang="en-AU" sz="2600" b="1" baseline="30000" smtClean="0">
                <a:solidFill>
                  <a:schemeClr val="bg1"/>
                </a:solidFill>
                <a:latin typeface="Times New Roman" charset="0"/>
                <a:ea typeface="Arial" charset="0"/>
              </a:rPr>
              <a:t>18</a:t>
            </a:r>
            <a:r>
              <a:rPr lang="en-AU" sz="2600" b="1" baseline="30000" dirty="0">
                <a:solidFill>
                  <a:schemeClr val="bg1"/>
                </a:solidFill>
                <a:latin typeface="Times New Roman" charset="0"/>
                <a:ea typeface="Arial" charset="0"/>
              </a:rPr>
              <a:t> </a:t>
            </a:r>
            <a:r>
              <a:rPr lang="en-AU" sz="2600" dirty="0">
                <a:solidFill>
                  <a:schemeClr val="bg1"/>
                </a:solidFill>
                <a:latin typeface="Times New Roman" charset="0"/>
                <a:ea typeface="Arial" charset="0"/>
              </a:rPr>
              <a:t>I warn everyone who hears the words of the prophecy of this book:  if anyone adds to them, God will add to him the plagues described in this book, </a:t>
            </a:r>
            <a:r>
              <a:rPr lang="en-AU" sz="2600" b="1" baseline="30000" dirty="0">
                <a:solidFill>
                  <a:schemeClr val="bg1"/>
                </a:solidFill>
                <a:latin typeface="Times New Roman" charset="0"/>
                <a:ea typeface="Arial" charset="0"/>
              </a:rPr>
              <a:t>19 </a:t>
            </a:r>
            <a:r>
              <a:rPr lang="en-AU" sz="2600" dirty="0">
                <a:solidFill>
                  <a:schemeClr val="bg1"/>
                </a:solidFill>
                <a:latin typeface="Times New Roman" charset="0"/>
                <a:ea typeface="Arial" charset="0"/>
              </a:rPr>
              <a:t>and if anyone takes away from the words of the book of this prophecy, God will take away his share in the tree of life and in the holy city, which are described in this book.</a:t>
            </a:r>
            <a:r>
              <a:rPr lang="en-GB" sz="2600" dirty="0">
                <a:solidFill>
                  <a:schemeClr val="bg1"/>
                </a:solidFill>
              </a:rPr>
              <a:t> </a:t>
            </a:r>
            <a:endParaRPr lang="en-GB" sz="2600" dirty="0">
              <a:solidFill>
                <a:schemeClr val="bg1"/>
              </a:solidFill>
              <a:effectLst/>
              <a:latin typeface="Times New Roman" charset="0"/>
              <a:ea typeface="Times New Roman" charset="0"/>
              <a:cs typeface="Times New Roman" charset="0"/>
            </a:endParaRPr>
          </a:p>
        </p:txBody>
      </p:sp>
      <p:sp>
        <p:nvSpPr>
          <p:cNvPr id="3" name="TextBox 2"/>
          <p:cNvSpPr txBox="1"/>
          <p:nvPr/>
        </p:nvSpPr>
        <p:spPr>
          <a:xfrm>
            <a:off x="179512" y="19571"/>
            <a:ext cx="2160240" cy="461665"/>
          </a:xfrm>
          <a:prstGeom prst="rect">
            <a:avLst/>
          </a:prstGeom>
          <a:noFill/>
          <a:ln w="15875">
            <a:noFill/>
          </a:ln>
        </p:spPr>
        <p:txBody>
          <a:bodyPr wrap="square" rtlCol="0">
            <a:spAutoFit/>
          </a:bodyPr>
          <a:lstStyle/>
          <a:p>
            <a:r>
              <a:rPr lang="en-US" sz="2400" smtClean="0">
                <a:solidFill>
                  <a:srgbClr val="FFFF00"/>
                </a:solidFill>
                <a:latin typeface="Times New Roman" charset="0"/>
                <a:ea typeface="Times New Roman" charset="0"/>
                <a:cs typeface="Times New Roman" charset="0"/>
              </a:rPr>
              <a:t>The Warning</a:t>
            </a:r>
            <a:endParaRPr lang="en-AU" sz="2400" dirty="0" smtClean="0">
              <a:solidFill>
                <a:srgbClr val="FFFF00"/>
              </a:solidFill>
              <a:latin typeface="Times New Roman" charset="0"/>
              <a:ea typeface="Times New Roman" charset="0"/>
              <a:cs typeface="Times New Roman" charset="0"/>
            </a:endParaRPr>
          </a:p>
        </p:txBody>
      </p:sp>
      <p:sp>
        <p:nvSpPr>
          <p:cNvPr id="4" name="TextBox 3"/>
          <p:cNvSpPr txBox="1"/>
          <p:nvPr/>
        </p:nvSpPr>
        <p:spPr>
          <a:xfrm>
            <a:off x="0" y="2574117"/>
            <a:ext cx="2160240" cy="461665"/>
          </a:xfrm>
          <a:prstGeom prst="rect">
            <a:avLst/>
          </a:prstGeom>
          <a:noFill/>
          <a:ln w="15875">
            <a:noFill/>
          </a:ln>
        </p:spPr>
        <p:txBody>
          <a:bodyPr wrap="square" rtlCol="0">
            <a:spAutoFit/>
          </a:bodyPr>
          <a:lstStyle/>
          <a:p>
            <a:r>
              <a:rPr lang="en-US" sz="2400" smtClean="0">
                <a:solidFill>
                  <a:srgbClr val="FFFF00"/>
                </a:solidFill>
                <a:latin typeface="Times New Roman" charset="0"/>
                <a:ea typeface="Times New Roman" charset="0"/>
                <a:cs typeface="Times New Roman" charset="0"/>
              </a:rPr>
              <a:t>The Promise</a:t>
            </a:r>
            <a:endParaRPr lang="en-AU" sz="2400" dirty="0" smtClean="0">
              <a:solidFill>
                <a:srgbClr val="FFFF00"/>
              </a:solidFill>
              <a:latin typeface="Times New Roman" charset="0"/>
              <a:ea typeface="Times New Roman" charset="0"/>
              <a:cs typeface="Times New Roman" charset="0"/>
            </a:endParaRPr>
          </a:p>
        </p:txBody>
      </p:sp>
      <p:sp>
        <p:nvSpPr>
          <p:cNvPr id="5" name="TextBox 4"/>
          <p:cNvSpPr txBox="1"/>
          <p:nvPr/>
        </p:nvSpPr>
        <p:spPr>
          <a:xfrm>
            <a:off x="0" y="4268450"/>
            <a:ext cx="2160240" cy="461665"/>
          </a:xfrm>
          <a:prstGeom prst="rect">
            <a:avLst/>
          </a:prstGeom>
          <a:noFill/>
          <a:ln w="15875">
            <a:noFill/>
          </a:ln>
        </p:spPr>
        <p:txBody>
          <a:bodyPr wrap="square" rtlCol="0">
            <a:spAutoFit/>
          </a:bodyPr>
          <a:lstStyle/>
          <a:p>
            <a:r>
              <a:rPr lang="en-US" sz="2400" dirty="0" smtClean="0">
                <a:solidFill>
                  <a:srgbClr val="FFFF00"/>
                </a:solidFill>
                <a:latin typeface="Times New Roman" charset="0"/>
                <a:ea typeface="Times New Roman" charset="0"/>
                <a:cs typeface="Times New Roman" charset="0"/>
              </a:rPr>
              <a:t>The Blessing</a:t>
            </a:r>
            <a:endParaRPr lang="en-AU" sz="2400" dirty="0" smtClean="0">
              <a:solidFill>
                <a:srgbClr val="FFFF00"/>
              </a:solidFill>
              <a:latin typeface="Times New Roman" charset="0"/>
              <a:ea typeface="Times New Roman" charset="0"/>
              <a:cs typeface="Times New Roman" charset="0"/>
            </a:endParaRPr>
          </a:p>
        </p:txBody>
      </p:sp>
      <p:sp>
        <p:nvSpPr>
          <p:cNvPr id="6" name="Text Box 4"/>
          <p:cNvSpPr txBox="1">
            <a:spLocks noChangeArrowheads="1"/>
          </p:cNvSpPr>
          <p:nvPr/>
        </p:nvSpPr>
        <p:spPr bwMode="auto">
          <a:xfrm>
            <a:off x="0" y="3035782"/>
            <a:ext cx="9144000" cy="954107"/>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800" b="1" baseline="30000" dirty="0">
                <a:solidFill>
                  <a:schemeClr val="bg1"/>
                </a:solidFill>
                <a:latin typeface="Times New Roman" charset="0"/>
                <a:ea typeface="Arial" charset="0"/>
                <a:cs typeface="Times New Roman" charset="0"/>
              </a:rPr>
              <a:t>20 </a:t>
            </a:r>
            <a:r>
              <a:rPr lang="en-AU" sz="2800" dirty="0">
                <a:solidFill>
                  <a:schemeClr val="bg1"/>
                </a:solidFill>
                <a:latin typeface="Times New Roman" charset="0"/>
                <a:ea typeface="Arial" charset="0"/>
                <a:cs typeface="Times New Roman" charset="0"/>
              </a:rPr>
              <a:t>He who testifies to these things says, “Surely I am coming soon.”  Amen.  Come, Lord Jesus! </a:t>
            </a:r>
            <a:endParaRPr lang="en-GB" sz="2800" dirty="0">
              <a:solidFill>
                <a:schemeClr val="bg1"/>
              </a:solidFill>
              <a:effectLst/>
              <a:latin typeface="Times New Roman" charset="0"/>
              <a:ea typeface="Times New Roman" charset="0"/>
              <a:cs typeface="Times New Roman" charset="0"/>
            </a:endParaRPr>
          </a:p>
        </p:txBody>
      </p:sp>
      <p:sp>
        <p:nvSpPr>
          <p:cNvPr id="7" name="Text Box 4"/>
          <p:cNvSpPr txBox="1">
            <a:spLocks noChangeArrowheads="1"/>
          </p:cNvSpPr>
          <p:nvPr/>
        </p:nvSpPr>
        <p:spPr bwMode="auto">
          <a:xfrm>
            <a:off x="180391" y="4747066"/>
            <a:ext cx="9144000" cy="523220"/>
          </a:xfrm>
          <a:prstGeom prst="rect">
            <a:avLst/>
          </a:prstGeom>
          <a:noFill/>
          <a:ln w="9525">
            <a:noFill/>
            <a:miter lim="800000"/>
            <a:headEnd/>
            <a:tailEnd/>
          </a:ln>
        </p:spPr>
        <p:txBody>
          <a:bodyPr wrap="square">
            <a:prstTxWarp prst="textNoShape">
              <a:avLst/>
            </a:prstTxWarp>
            <a:spAutoFit/>
          </a:bodyPr>
          <a:lstStyle/>
          <a:p>
            <a:r>
              <a:rPr lang="en-AU" sz="2800" b="1" baseline="30000" dirty="0" smtClean="0">
                <a:solidFill>
                  <a:schemeClr val="bg1"/>
                </a:solidFill>
                <a:latin typeface="Times New Roman" charset="0"/>
                <a:ea typeface="Arial" charset="0"/>
              </a:rPr>
              <a:t>21</a:t>
            </a:r>
            <a:r>
              <a:rPr lang="en-AU" sz="2800" b="1" baseline="30000" dirty="0">
                <a:solidFill>
                  <a:schemeClr val="bg1"/>
                </a:solidFill>
                <a:latin typeface="Times New Roman" charset="0"/>
                <a:ea typeface="Arial" charset="0"/>
              </a:rPr>
              <a:t> </a:t>
            </a:r>
            <a:r>
              <a:rPr lang="en-AU" sz="2800" dirty="0">
                <a:solidFill>
                  <a:schemeClr val="bg1"/>
                </a:solidFill>
                <a:latin typeface="Times New Roman" charset="0"/>
                <a:ea typeface="Arial" charset="0"/>
              </a:rPr>
              <a:t>The grace of the Lord Jesus be with all.  Amen.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849285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1520" y="0"/>
            <a:ext cx="5472608" cy="461665"/>
          </a:xfrm>
          <a:prstGeom prst="rect">
            <a:avLst/>
          </a:prstGeom>
          <a:gradFill flip="none" rotWithShape="1">
            <a:gsLst>
              <a:gs pos="83000">
                <a:srgbClr val="808080"/>
              </a:gs>
              <a:gs pos="66000">
                <a:schemeClr val="bg1"/>
              </a:gs>
              <a:gs pos="100000">
                <a:schemeClr val="tx1"/>
              </a:gs>
            </a:gsLst>
            <a:path path="rect">
              <a:fillToRect l="50000" t="50000" r="50000" b="50000"/>
            </a:path>
            <a:tileRect/>
          </a:gradFill>
          <a:ln w="15875">
            <a:noFill/>
          </a:ln>
        </p:spPr>
        <p:txBody>
          <a:bodyPr wrap="square" rtlCol="0">
            <a:spAutoFit/>
          </a:bodyPr>
          <a:lstStyle/>
          <a:p>
            <a:pPr algn="ctr"/>
            <a:r>
              <a:rPr lang="en-AU" sz="2400" dirty="0" smtClean="0">
                <a:solidFill>
                  <a:srgbClr val="FF0000"/>
                </a:solidFill>
                <a:latin typeface="Comic Sans MS" charset="0"/>
                <a:ea typeface="Arial" charset="0"/>
                <a:cs typeface="Times New Roman" charset="0"/>
              </a:rPr>
              <a:t>“....  behold</a:t>
            </a:r>
            <a:r>
              <a:rPr lang="en-AU" sz="2400" dirty="0">
                <a:solidFill>
                  <a:srgbClr val="FF0000"/>
                </a:solidFill>
                <a:latin typeface="Comic Sans MS" charset="0"/>
                <a:ea typeface="Arial" charset="0"/>
                <a:cs typeface="Times New Roman" charset="0"/>
              </a:rPr>
              <a:t>, I am coming </a:t>
            </a:r>
            <a:r>
              <a:rPr lang="en-AU" sz="2400" dirty="0" smtClean="0">
                <a:solidFill>
                  <a:srgbClr val="FF0000"/>
                </a:solidFill>
                <a:latin typeface="Comic Sans MS" charset="0"/>
                <a:ea typeface="Arial" charset="0"/>
                <a:cs typeface="Times New Roman" charset="0"/>
              </a:rPr>
              <a:t>soon”</a:t>
            </a:r>
            <a:r>
              <a:rPr lang="en-GB" sz="2400" dirty="0" smtClean="0"/>
              <a:t> </a:t>
            </a:r>
            <a:endParaRPr lang="en-AU" sz="2400" u="sng" dirty="0" smtClean="0">
              <a:solidFill>
                <a:srgbClr val="FFFF00"/>
              </a:solidFill>
              <a:latin typeface="Times New Roman" charset="0"/>
              <a:ea typeface="Times New Roman" charset="0"/>
              <a:cs typeface="Times New Roman" charset="0"/>
            </a:endParaRPr>
          </a:p>
        </p:txBody>
      </p:sp>
      <p:sp>
        <p:nvSpPr>
          <p:cNvPr id="8" name="TextBox 7"/>
          <p:cNvSpPr txBox="1"/>
          <p:nvPr/>
        </p:nvSpPr>
        <p:spPr>
          <a:xfrm>
            <a:off x="12040" y="914676"/>
            <a:ext cx="9119919" cy="400110"/>
          </a:xfrm>
          <a:prstGeom prst="rect">
            <a:avLst/>
          </a:prstGeom>
          <a:gradFill flip="none" rotWithShape="1">
            <a:gsLst>
              <a:gs pos="90000">
                <a:srgbClr val="808080"/>
              </a:gs>
              <a:gs pos="76000">
                <a:schemeClr val="bg1"/>
              </a:gs>
              <a:gs pos="100000">
                <a:schemeClr val="tx1"/>
              </a:gs>
            </a:gsLst>
            <a:path path="rect">
              <a:fillToRect l="50000" t="50000" r="50000" b="50000"/>
            </a:path>
            <a:tileRect/>
          </a:gradFill>
          <a:ln w="15875">
            <a:noFill/>
          </a:ln>
        </p:spPr>
        <p:txBody>
          <a:bodyPr wrap="square" rtlCol="0">
            <a:spAutoFit/>
          </a:bodyPr>
          <a:lstStyle/>
          <a:p>
            <a:pPr algn="ctr"/>
            <a:r>
              <a:rPr lang="en-AU" sz="2000" dirty="0">
                <a:solidFill>
                  <a:srgbClr val="FF0000"/>
                </a:solidFill>
                <a:latin typeface="Comic Sans MS" charset="0"/>
                <a:ea typeface="Arial" charset="0"/>
                <a:cs typeface="Times New Roman" charset="0"/>
              </a:rPr>
              <a:t>Blessed is the one who </a:t>
            </a:r>
            <a:r>
              <a:rPr lang="en-AU" sz="2000" b="1" u="sng" dirty="0">
                <a:solidFill>
                  <a:srgbClr val="FF0000"/>
                </a:solidFill>
                <a:latin typeface="Comic Sans MS" charset="0"/>
                <a:ea typeface="Arial" charset="0"/>
                <a:cs typeface="Times New Roman" charset="0"/>
              </a:rPr>
              <a:t>keeps</a:t>
            </a:r>
            <a:r>
              <a:rPr lang="en-AU" sz="2000" dirty="0">
                <a:solidFill>
                  <a:srgbClr val="FF0000"/>
                </a:solidFill>
                <a:latin typeface="Comic Sans MS" charset="0"/>
                <a:ea typeface="Arial" charset="0"/>
                <a:cs typeface="Times New Roman" charset="0"/>
              </a:rPr>
              <a:t> the words of the prophecy of this book.”</a:t>
            </a:r>
            <a:r>
              <a:rPr lang="en-GB" sz="2000" dirty="0"/>
              <a:t> </a:t>
            </a:r>
            <a:endParaRPr lang="en-AU" sz="2000" u="sng" dirty="0" smtClean="0">
              <a:solidFill>
                <a:srgbClr val="FFFF00"/>
              </a:solidFill>
              <a:latin typeface="Times New Roman" charset="0"/>
              <a:ea typeface="Times New Roman" charset="0"/>
              <a:cs typeface="Times New Roman" charset="0"/>
            </a:endParaRPr>
          </a:p>
        </p:txBody>
      </p:sp>
      <p:sp>
        <p:nvSpPr>
          <p:cNvPr id="16" name="TextBox 15"/>
          <p:cNvSpPr txBox="1"/>
          <p:nvPr/>
        </p:nvSpPr>
        <p:spPr>
          <a:xfrm>
            <a:off x="5796136" y="-1"/>
            <a:ext cx="3958782" cy="461665"/>
          </a:xfrm>
          <a:prstGeom prst="rect">
            <a:avLst/>
          </a:prstGeom>
          <a:noFill/>
          <a:ln w="15875">
            <a:noFill/>
          </a:ln>
        </p:spPr>
        <p:txBody>
          <a:bodyPr wrap="square" rtlCol="0">
            <a:spAutoFit/>
          </a:bodyPr>
          <a:lstStyle/>
          <a:p>
            <a:r>
              <a:rPr lang="en-US" sz="2400" smtClean="0">
                <a:solidFill>
                  <a:srgbClr val="FFFF00"/>
                </a:solidFill>
                <a:latin typeface="Times New Roman" charset="0"/>
                <a:ea typeface="Times New Roman" charset="0"/>
                <a:cs typeface="Times New Roman" charset="0"/>
              </a:rPr>
              <a:t>Do we truly believe this?</a:t>
            </a:r>
            <a:endParaRPr lang="en-AU" sz="2400" dirty="0" smtClean="0">
              <a:solidFill>
                <a:srgbClr val="FFFF00"/>
              </a:solidFill>
              <a:latin typeface="Times New Roman" charset="0"/>
              <a:ea typeface="Times New Roman" charset="0"/>
              <a:cs typeface="Times New Roman" charset="0"/>
            </a:endParaRPr>
          </a:p>
        </p:txBody>
      </p:sp>
      <p:sp>
        <p:nvSpPr>
          <p:cNvPr id="28" name="TextBox 27"/>
          <p:cNvSpPr txBox="1"/>
          <p:nvPr/>
        </p:nvSpPr>
        <p:spPr>
          <a:xfrm>
            <a:off x="107504" y="315646"/>
            <a:ext cx="8984822"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Jesus return should be considered to be “imminent”</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 long time coming”, but I could be “This hour”.  Be ready.</a:t>
            </a:r>
          </a:p>
        </p:txBody>
      </p:sp>
      <p:sp>
        <p:nvSpPr>
          <p:cNvPr id="13" name="TextBox 12"/>
          <p:cNvSpPr txBox="1"/>
          <p:nvPr/>
        </p:nvSpPr>
        <p:spPr>
          <a:xfrm>
            <a:off x="755576" y="1205187"/>
            <a:ext cx="8376383" cy="1015663"/>
          </a:xfrm>
          <a:prstGeom prst="rect">
            <a:avLst/>
          </a:prstGeom>
          <a:noFill/>
        </p:spPr>
        <p:txBody>
          <a:bodyPr wrap="square" rtlCol="0">
            <a:spAutoFit/>
          </a:bodyPr>
          <a:lstStyle/>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Don’t throw out the book of Revelation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Keep it;  Study it;  Digest it</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Be changed as we hold on to its promises and respond to its challenges</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Be a witness for Jesus</a:t>
            </a:r>
          </a:p>
        </p:txBody>
      </p:sp>
      <p:sp>
        <p:nvSpPr>
          <p:cNvPr id="9" name="TextBox 8"/>
          <p:cNvSpPr txBox="1"/>
          <p:nvPr/>
        </p:nvSpPr>
        <p:spPr>
          <a:xfrm>
            <a:off x="12040" y="2072610"/>
            <a:ext cx="9144000" cy="1015663"/>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Fellow servants, along with:  the Angels;   Prophets;  Apostles;</a:t>
            </a:r>
          </a:p>
          <a:p>
            <a:pPr lvl="2"/>
            <a:r>
              <a:rPr lang="en-US" sz="2000" dirty="0" smtClean="0">
                <a:solidFill>
                  <a:srgbClr val="FFFF00"/>
                </a:solidFill>
                <a:latin typeface="Times New Roman" charset="0"/>
                <a:ea typeface="Times New Roman" charset="0"/>
                <a:cs typeface="Times New Roman" charset="0"/>
              </a:rPr>
              <a:t>Do not “seal up” the words of this prophecy </a:t>
            </a:r>
            <a:r>
              <a:rPr lang="mr-IN" sz="2000" dirty="0" smtClean="0">
                <a:solidFill>
                  <a:srgbClr val="FFFF00"/>
                </a:solidFill>
                <a:latin typeface="Times New Roman" charset="0"/>
                <a:ea typeface="Times New Roman" charset="0"/>
                <a:cs typeface="Times New Roman" charset="0"/>
              </a:rPr>
              <a:t>–</a:t>
            </a:r>
            <a:r>
              <a:rPr lang="en-US" sz="2000" dirty="0" smtClean="0">
                <a:solidFill>
                  <a:srgbClr val="FFFF00"/>
                </a:solidFill>
                <a:latin typeface="Times New Roman" charset="0"/>
                <a:ea typeface="Times New Roman" charset="0"/>
                <a:cs typeface="Times New Roman" charset="0"/>
              </a:rPr>
              <a:t> the time is near</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Christian church needs to be reminded of these words to help us to endure  </a:t>
            </a:r>
          </a:p>
        </p:txBody>
      </p:sp>
      <p:sp>
        <p:nvSpPr>
          <p:cNvPr id="2" name="Rectangle 1"/>
          <p:cNvSpPr/>
          <p:nvPr/>
        </p:nvSpPr>
        <p:spPr>
          <a:xfrm>
            <a:off x="827584" y="3012416"/>
            <a:ext cx="6704833" cy="646331"/>
          </a:xfrm>
          <a:prstGeom prst="rect">
            <a:avLst/>
          </a:prstGeom>
          <a:ln>
            <a:solidFill>
              <a:schemeClr val="bg1"/>
            </a:solidFill>
          </a:ln>
        </p:spPr>
        <p:txBody>
          <a:bodyPr wrap="square">
            <a:spAutoFit/>
          </a:bodyPr>
          <a:lstStyle/>
          <a:p>
            <a:r>
              <a:rPr lang="en-AU" b="1" baseline="30000" dirty="0">
                <a:solidFill>
                  <a:schemeClr val="bg1"/>
                </a:solidFill>
                <a:latin typeface="Comic Sans MS" charset="0"/>
                <a:ea typeface="Arial" charset="0"/>
                <a:cs typeface="Times New Roman" charset="0"/>
              </a:rPr>
              <a:t>11 </a:t>
            </a:r>
            <a:r>
              <a:rPr lang="en-AU" dirty="0">
                <a:solidFill>
                  <a:schemeClr val="bg1"/>
                </a:solidFill>
                <a:latin typeface="Comic Sans MS" charset="0"/>
                <a:ea typeface="Arial" charset="0"/>
                <a:cs typeface="Times New Roman" charset="0"/>
              </a:rPr>
              <a:t>Let the evildoer still </a:t>
            </a:r>
            <a:r>
              <a:rPr lang="en-AU" b="1" dirty="0">
                <a:solidFill>
                  <a:srgbClr val="FFFF00"/>
                </a:solidFill>
                <a:latin typeface="Comic Sans MS" charset="0"/>
                <a:ea typeface="Arial" charset="0"/>
                <a:cs typeface="Times New Roman" charset="0"/>
              </a:rPr>
              <a:t>do</a:t>
            </a:r>
            <a:r>
              <a:rPr lang="en-AU" dirty="0">
                <a:solidFill>
                  <a:schemeClr val="bg1"/>
                </a:solidFill>
                <a:latin typeface="Comic Sans MS" charset="0"/>
                <a:ea typeface="Arial" charset="0"/>
                <a:cs typeface="Times New Roman" charset="0"/>
              </a:rPr>
              <a:t> evil, and the filthy still </a:t>
            </a:r>
            <a:r>
              <a:rPr lang="en-AU" b="1" dirty="0">
                <a:solidFill>
                  <a:srgbClr val="FFFF00"/>
                </a:solidFill>
                <a:latin typeface="Comic Sans MS" charset="0"/>
                <a:ea typeface="Arial" charset="0"/>
                <a:cs typeface="Times New Roman" charset="0"/>
              </a:rPr>
              <a:t>be</a:t>
            </a:r>
            <a:r>
              <a:rPr lang="en-AU" dirty="0">
                <a:solidFill>
                  <a:schemeClr val="bg1"/>
                </a:solidFill>
                <a:latin typeface="Comic Sans MS" charset="0"/>
                <a:ea typeface="Arial" charset="0"/>
                <a:cs typeface="Times New Roman" charset="0"/>
              </a:rPr>
              <a:t> filthy, and the righteous still </a:t>
            </a:r>
            <a:r>
              <a:rPr lang="en-AU" b="1" dirty="0">
                <a:solidFill>
                  <a:srgbClr val="FFFF00"/>
                </a:solidFill>
                <a:latin typeface="Comic Sans MS" charset="0"/>
                <a:ea typeface="Arial" charset="0"/>
                <a:cs typeface="Times New Roman" charset="0"/>
              </a:rPr>
              <a:t>do</a:t>
            </a:r>
            <a:r>
              <a:rPr lang="en-AU" dirty="0">
                <a:solidFill>
                  <a:schemeClr val="bg1"/>
                </a:solidFill>
                <a:latin typeface="Comic Sans MS" charset="0"/>
                <a:ea typeface="Arial" charset="0"/>
                <a:cs typeface="Times New Roman" charset="0"/>
              </a:rPr>
              <a:t> right, and the holy still </a:t>
            </a:r>
            <a:r>
              <a:rPr lang="en-AU" b="1" dirty="0">
                <a:solidFill>
                  <a:srgbClr val="FFFF00"/>
                </a:solidFill>
                <a:latin typeface="Comic Sans MS" charset="0"/>
                <a:ea typeface="Arial" charset="0"/>
                <a:cs typeface="Times New Roman" charset="0"/>
              </a:rPr>
              <a:t>be</a:t>
            </a:r>
            <a:r>
              <a:rPr lang="en-AU" dirty="0">
                <a:solidFill>
                  <a:schemeClr val="bg1"/>
                </a:solidFill>
                <a:latin typeface="Comic Sans MS" charset="0"/>
                <a:ea typeface="Arial" charset="0"/>
                <a:cs typeface="Times New Roman" charset="0"/>
              </a:rPr>
              <a:t> holy.”</a:t>
            </a:r>
            <a:r>
              <a:rPr lang="en-GB" dirty="0">
                <a:solidFill>
                  <a:schemeClr val="bg1"/>
                </a:solidFill>
              </a:rPr>
              <a:t> </a:t>
            </a:r>
            <a:endParaRPr lang="en-AU" dirty="0">
              <a:solidFill>
                <a:schemeClr val="bg1"/>
              </a:solidFill>
            </a:endParaRPr>
          </a:p>
        </p:txBody>
      </p:sp>
      <p:sp>
        <p:nvSpPr>
          <p:cNvPr id="12" name="TextBox 11"/>
          <p:cNvSpPr txBox="1"/>
          <p:nvPr/>
        </p:nvSpPr>
        <p:spPr>
          <a:xfrm>
            <a:off x="0" y="3577580"/>
            <a:ext cx="8792557" cy="1323439"/>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 statement of God’s intent.  When one rejects God, He hands them over to sin</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God’s intent for the righteous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t>
            </a:r>
            <a:r>
              <a:rPr lang="en-US" sz="2000" b="1" dirty="0" smtClean="0">
                <a:solidFill>
                  <a:srgbClr val="FFFF00"/>
                </a:solidFill>
                <a:latin typeface="Times New Roman" charset="0"/>
                <a:ea typeface="Times New Roman" charset="0"/>
                <a:cs typeface="Times New Roman" charset="0"/>
              </a:rPr>
              <a:t>BE</a:t>
            </a:r>
            <a:r>
              <a:rPr lang="en-US" sz="2000" dirty="0" smtClean="0">
                <a:solidFill>
                  <a:srgbClr val="FFFF00"/>
                </a:solidFill>
                <a:latin typeface="Times New Roman" charset="0"/>
                <a:ea typeface="Times New Roman" charset="0"/>
                <a:cs typeface="Times New Roman" charset="0"/>
              </a:rPr>
              <a:t> </a:t>
            </a:r>
            <a:r>
              <a:rPr lang="en-US" sz="2000" dirty="0" smtClean="0">
                <a:solidFill>
                  <a:schemeClr val="bg1"/>
                </a:solidFill>
                <a:latin typeface="Times New Roman" charset="0"/>
                <a:ea typeface="Times New Roman" charset="0"/>
                <a:cs typeface="Times New Roman" charset="0"/>
              </a:rPr>
              <a:t>holy.  </a:t>
            </a:r>
            <a:r>
              <a:rPr lang="en-US" sz="2000" b="1" dirty="0" smtClean="0">
                <a:solidFill>
                  <a:srgbClr val="FFFF00"/>
                </a:solidFill>
                <a:latin typeface="Times New Roman" charset="0"/>
                <a:ea typeface="Times New Roman" charset="0"/>
                <a:cs typeface="Times New Roman" charset="0"/>
              </a:rPr>
              <a:t>DO</a:t>
            </a:r>
            <a:r>
              <a:rPr lang="en-US" sz="2000" dirty="0" smtClean="0">
                <a:solidFill>
                  <a:srgbClr val="FFFF00"/>
                </a:solidFill>
                <a:latin typeface="Times New Roman" charset="0"/>
                <a:ea typeface="Times New Roman" charset="0"/>
                <a:cs typeface="Times New Roman" charset="0"/>
              </a:rPr>
              <a:t> </a:t>
            </a:r>
            <a:r>
              <a:rPr lang="en-US" sz="2000" dirty="0" smtClean="0">
                <a:solidFill>
                  <a:schemeClr val="bg1"/>
                </a:solidFill>
                <a:latin typeface="Times New Roman" charset="0"/>
                <a:ea typeface="Times New Roman" charset="0"/>
                <a:cs typeface="Times New Roman" charset="0"/>
              </a:rPr>
              <a:t>righteousness.  (no easy-believism)</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Our salvation is demonstrated by our good works.  If good works are missing, that means there is something not complete about our salvation..</a:t>
            </a:r>
          </a:p>
        </p:txBody>
      </p:sp>
      <p:sp>
        <p:nvSpPr>
          <p:cNvPr id="3" name="TextBox 2"/>
          <p:cNvSpPr txBox="1"/>
          <p:nvPr/>
        </p:nvSpPr>
        <p:spPr>
          <a:xfrm>
            <a:off x="576749" y="4801716"/>
            <a:ext cx="8208912" cy="369332"/>
          </a:xfrm>
          <a:prstGeom prst="rect">
            <a:avLst/>
          </a:prstGeom>
          <a:noFill/>
        </p:spPr>
        <p:txBody>
          <a:bodyPr wrap="square" rtlCol="0">
            <a:spAutoFit/>
          </a:bodyPr>
          <a:lstStyle/>
          <a:p>
            <a:r>
              <a:rPr lang="en-AU" dirty="0" smtClean="0">
                <a:solidFill>
                  <a:srgbClr val="FFFF00"/>
                </a:solidFill>
              </a:rPr>
              <a:t>Repentance is an ongoing action. Only those who repent enter God’s Kingdom</a:t>
            </a:r>
            <a:endParaRPr lang="en-AU" dirty="0">
              <a:solidFill>
                <a:srgbClr val="FFFF00"/>
              </a:solidFill>
            </a:endParaRPr>
          </a:p>
        </p:txBody>
      </p:sp>
      <p:sp>
        <p:nvSpPr>
          <p:cNvPr id="11" name="TextBox 10"/>
          <p:cNvSpPr txBox="1"/>
          <p:nvPr/>
        </p:nvSpPr>
        <p:spPr>
          <a:xfrm>
            <a:off x="12040" y="4997124"/>
            <a:ext cx="8984822"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So we Christians must repent of ongoing sin;  and</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Invite others to Jesus Christ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“Come”. </a:t>
            </a:r>
          </a:p>
        </p:txBody>
      </p:sp>
    </p:spTree>
    <p:extLst>
      <p:ext uri="{BB962C8B-B14F-4D97-AF65-F5344CB8AC3E}">
        <p14:creationId xmlns:p14="http://schemas.microsoft.com/office/powerpoint/2010/main" val="1529911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93866"/>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800" b="1" dirty="0" smtClean="0">
                <a:solidFill>
                  <a:schemeClr val="bg1"/>
                </a:solidFill>
                <a:latin typeface="Comic Sans MS" charset="0"/>
                <a:ea typeface="Comic Sans MS" charset="0"/>
                <a:cs typeface="Comic Sans MS" charset="0"/>
              </a:rPr>
              <a:t>22 </a:t>
            </a:r>
            <a:r>
              <a:rPr lang="en-AU" sz="2800" dirty="0" smtClean="0">
                <a:solidFill>
                  <a:schemeClr val="bg1"/>
                </a:solidFill>
                <a:latin typeface="Comic Sans MS" charset="0"/>
                <a:ea typeface="Comic Sans MS" charset="0"/>
                <a:cs typeface="Comic Sans MS" charset="0"/>
              </a:rPr>
              <a:t>Then the angel showed me the river of the water of life, bright as crystal, flowing from the throne of God and of the Lamb </a:t>
            </a:r>
            <a:r>
              <a:rPr lang="en-AU" sz="2800" b="1" baseline="30000" dirty="0" smtClean="0">
                <a:solidFill>
                  <a:schemeClr val="bg1"/>
                </a:solidFill>
                <a:latin typeface="Comic Sans MS" charset="0"/>
                <a:ea typeface="Comic Sans MS" charset="0"/>
                <a:cs typeface="Comic Sans MS" charset="0"/>
              </a:rPr>
              <a:t>2 </a:t>
            </a:r>
            <a:r>
              <a:rPr lang="en-AU" sz="2800" dirty="0" smtClean="0">
                <a:solidFill>
                  <a:schemeClr val="bg1"/>
                </a:solidFill>
                <a:latin typeface="Comic Sans MS" charset="0"/>
                <a:ea typeface="Comic Sans MS" charset="0"/>
                <a:cs typeface="Comic Sans MS" charset="0"/>
              </a:rPr>
              <a:t>through the middle of the street of the city; also, on either side of the river, the tree of life with its twelve kinds of fruit, yielding its fruit each month. The leaves of the tree were for the healing of the nations. </a:t>
            </a:r>
            <a:r>
              <a:rPr lang="en-AU" sz="2800" b="1" baseline="30000" dirty="0" smtClean="0">
                <a:solidFill>
                  <a:schemeClr val="bg1"/>
                </a:solidFill>
                <a:latin typeface="Comic Sans MS" charset="0"/>
                <a:ea typeface="Comic Sans MS" charset="0"/>
                <a:cs typeface="Comic Sans MS" charset="0"/>
              </a:rPr>
              <a:t>3 </a:t>
            </a:r>
            <a:r>
              <a:rPr lang="en-AU" sz="2800" dirty="0" smtClean="0">
                <a:solidFill>
                  <a:schemeClr val="bg1"/>
                </a:solidFill>
                <a:latin typeface="Comic Sans MS" charset="0"/>
                <a:ea typeface="Comic Sans MS" charset="0"/>
                <a:cs typeface="Comic Sans MS" charset="0"/>
              </a:rPr>
              <a:t>No longer will there be anything accursed, but the throne of God and of the Lamb will be in it, and his servants will worship him. </a:t>
            </a:r>
            <a:r>
              <a:rPr lang="en-AU" sz="2800" b="1" baseline="30000" dirty="0" smtClean="0">
                <a:solidFill>
                  <a:schemeClr val="bg1"/>
                </a:solidFill>
                <a:latin typeface="Comic Sans MS" charset="0"/>
                <a:ea typeface="Comic Sans MS" charset="0"/>
                <a:cs typeface="Comic Sans MS" charset="0"/>
              </a:rPr>
              <a:t>4 </a:t>
            </a:r>
            <a:r>
              <a:rPr lang="en-AU" sz="2800" dirty="0" smtClean="0">
                <a:solidFill>
                  <a:schemeClr val="bg1"/>
                </a:solidFill>
                <a:latin typeface="Comic Sans MS" charset="0"/>
                <a:ea typeface="Comic Sans MS" charset="0"/>
                <a:cs typeface="Comic Sans MS" charset="0"/>
              </a:rPr>
              <a:t>They will see his face, and his name will be on their foreheads. </a:t>
            </a:r>
            <a:r>
              <a:rPr lang="en-AU" sz="2800" b="1" baseline="30000" dirty="0" smtClean="0">
                <a:solidFill>
                  <a:schemeClr val="bg1"/>
                </a:solidFill>
                <a:latin typeface="Comic Sans MS" charset="0"/>
                <a:ea typeface="Comic Sans MS" charset="0"/>
                <a:cs typeface="Comic Sans MS" charset="0"/>
              </a:rPr>
              <a:t>5 </a:t>
            </a:r>
            <a:r>
              <a:rPr lang="en-AU" sz="2800" dirty="0" smtClean="0">
                <a:solidFill>
                  <a:schemeClr val="bg1"/>
                </a:solidFill>
                <a:latin typeface="Comic Sans MS" charset="0"/>
                <a:ea typeface="Comic Sans MS" charset="0"/>
                <a:cs typeface="Comic Sans MS" charset="0"/>
              </a:rPr>
              <a:t>And night will be no more. They will need no light of lamp or sun, for the Lord God will be their light, and they will reign forever and ever.</a:t>
            </a:r>
            <a:r>
              <a:rPr lang="en-GB" sz="2800" dirty="0" smtClean="0">
                <a:solidFill>
                  <a:schemeClr val="bg1"/>
                </a:solidFill>
                <a:latin typeface="Comic Sans MS" charset="0"/>
                <a:ea typeface="Comic Sans MS" charset="0"/>
                <a:cs typeface="Comic Sans MS" charset="0"/>
              </a:rPr>
              <a:t> </a:t>
            </a:r>
            <a:endParaRPr lang="en-GB" sz="26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909768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93757"/>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600" b="1" baseline="30000" dirty="0">
                <a:solidFill>
                  <a:schemeClr val="bg1"/>
                </a:solidFill>
                <a:latin typeface="Times New Roman" charset="0"/>
                <a:ea typeface="Arial" charset="0"/>
                <a:cs typeface="Times New Roman" charset="0"/>
              </a:rPr>
              <a:t>6 </a:t>
            </a:r>
            <a:r>
              <a:rPr lang="en-AU" sz="2600" dirty="0">
                <a:solidFill>
                  <a:schemeClr val="bg1"/>
                </a:solidFill>
                <a:latin typeface="Times New Roman" charset="0"/>
                <a:ea typeface="Arial" charset="0"/>
                <a:cs typeface="Times New Roman" charset="0"/>
              </a:rPr>
              <a:t>And he said to me, “These words are trustworthy and true.  And the Lord, the God of the spirits of the prophets, has sent his angel to show his servants what must soon take place.”  </a:t>
            </a:r>
            <a:endParaRPr lang="en-GB" sz="2600" dirty="0">
              <a:solidFill>
                <a:schemeClr val="bg1"/>
              </a:solidFill>
              <a:latin typeface="Times New Roman" charset="0"/>
              <a:ea typeface="Arial" charset="0"/>
            </a:endParaRPr>
          </a:p>
          <a:p>
            <a:pPr indent="152400">
              <a:spcAft>
                <a:spcPts val="0"/>
              </a:spcAft>
            </a:pPr>
            <a:r>
              <a:rPr lang="en-AU" sz="2600" dirty="0">
                <a:solidFill>
                  <a:schemeClr val="bg1"/>
                </a:solidFill>
                <a:latin typeface="Times New Roman" charset="0"/>
                <a:ea typeface="Arial" charset="0"/>
                <a:cs typeface="Times New Roman" charset="0"/>
              </a:rPr>
              <a:t> </a:t>
            </a:r>
            <a:endParaRPr lang="en-GB" sz="2600" dirty="0">
              <a:solidFill>
                <a:schemeClr val="bg1"/>
              </a:solidFill>
              <a:latin typeface="Times New Roman" charset="0"/>
              <a:ea typeface="Arial" charset="0"/>
            </a:endParaRPr>
          </a:p>
          <a:p>
            <a:pPr indent="152400">
              <a:spcAft>
                <a:spcPts val="0"/>
              </a:spcAft>
            </a:pPr>
            <a:r>
              <a:rPr lang="en-AU" sz="2600" b="1" baseline="30000" dirty="0">
                <a:solidFill>
                  <a:schemeClr val="bg1"/>
                </a:solidFill>
                <a:latin typeface="Times New Roman" charset="0"/>
                <a:ea typeface="Arial" charset="0"/>
                <a:cs typeface="Times New Roman" charset="0"/>
              </a:rPr>
              <a:t>7 </a:t>
            </a:r>
            <a:r>
              <a:rPr lang="en-AU" sz="2600" dirty="0">
                <a:solidFill>
                  <a:schemeClr val="bg1"/>
                </a:solidFill>
                <a:latin typeface="Times New Roman" charset="0"/>
                <a:ea typeface="Arial" charset="0"/>
                <a:cs typeface="Times New Roman" charset="0"/>
              </a:rPr>
              <a:t>“And behold, I am coming soon. Blessed is the one who keeps the words of the prophecy of this book.” </a:t>
            </a:r>
            <a:endParaRPr lang="en-GB" sz="2600" dirty="0">
              <a:solidFill>
                <a:schemeClr val="bg1"/>
              </a:solidFill>
              <a:latin typeface="Times New Roman" charset="0"/>
              <a:ea typeface="Arial" charset="0"/>
            </a:endParaRPr>
          </a:p>
          <a:p>
            <a:pPr indent="152400">
              <a:spcAft>
                <a:spcPts val="0"/>
              </a:spcAft>
            </a:pPr>
            <a:r>
              <a:rPr lang="en-AU" sz="2600" dirty="0">
                <a:solidFill>
                  <a:schemeClr val="bg1"/>
                </a:solidFill>
                <a:latin typeface="Times New Roman" charset="0"/>
                <a:ea typeface="Arial" charset="0"/>
                <a:cs typeface="Times New Roman" charset="0"/>
              </a:rPr>
              <a:t> </a:t>
            </a:r>
            <a:endParaRPr lang="en-GB" sz="2600" dirty="0">
              <a:solidFill>
                <a:schemeClr val="bg1"/>
              </a:solidFill>
              <a:latin typeface="Times New Roman" charset="0"/>
              <a:ea typeface="Arial" charset="0"/>
            </a:endParaRPr>
          </a:p>
          <a:p>
            <a:pPr indent="152400">
              <a:spcAft>
                <a:spcPts val="0"/>
              </a:spcAft>
            </a:pPr>
            <a:r>
              <a:rPr lang="en-AU" sz="2600" b="1" baseline="30000" dirty="0">
                <a:solidFill>
                  <a:schemeClr val="bg1"/>
                </a:solidFill>
                <a:latin typeface="Times New Roman" charset="0"/>
                <a:ea typeface="Arial" charset="0"/>
                <a:cs typeface="Times New Roman" charset="0"/>
              </a:rPr>
              <a:t>8 </a:t>
            </a:r>
            <a:r>
              <a:rPr lang="en-AU" sz="2600" dirty="0">
                <a:solidFill>
                  <a:schemeClr val="bg1"/>
                </a:solidFill>
                <a:latin typeface="Times New Roman" charset="0"/>
                <a:ea typeface="Arial" charset="0"/>
                <a:cs typeface="Times New Roman" charset="0"/>
              </a:rPr>
              <a:t>I, John, am the one who heard and saw these things.  And when I heard and saw them, I fell down to worship at the feet of the angel who showed them to me, </a:t>
            </a:r>
            <a:r>
              <a:rPr lang="en-AU" sz="2600" b="1" baseline="30000" dirty="0">
                <a:solidFill>
                  <a:schemeClr val="bg1"/>
                </a:solidFill>
                <a:latin typeface="Times New Roman" charset="0"/>
                <a:ea typeface="Arial" charset="0"/>
                <a:cs typeface="Times New Roman" charset="0"/>
              </a:rPr>
              <a:t>9 </a:t>
            </a:r>
            <a:r>
              <a:rPr lang="en-AU" sz="2600" dirty="0">
                <a:solidFill>
                  <a:schemeClr val="bg1"/>
                </a:solidFill>
                <a:latin typeface="Times New Roman" charset="0"/>
                <a:ea typeface="Arial" charset="0"/>
                <a:cs typeface="Times New Roman" charset="0"/>
              </a:rPr>
              <a:t>but he said to me, “You must not do that!  I am a fellow servant with you and your brothers the prophets, and with those who keep the words of this book.  Worship God</a:t>
            </a:r>
            <a:r>
              <a:rPr lang="en-AU" sz="2600" dirty="0" smtClean="0">
                <a:solidFill>
                  <a:schemeClr val="bg1"/>
                </a:solidFill>
                <a:latin typeface="Times New Roman" charset="0"/>
                <a:ea typeface="Arial" charset="0"/>
                <a:cs typeface="Times New Roman" charset="0"/>
              </a:rPr>
              <a:t>.”</a:t>
            </a:r>
            <a:endParaRPr lang="en-GB" sz="2600" dirty="0">
              <a:solidFill>
                <a:schemeClr val="bg1"/>
              </a:solidFill>
              <a:effectLst/>
              <a:latin typeface="Times New Roman" charset="0"/>
              <a:ea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478423"/>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500" b="1" baseline="30000" dirty="0">
                <a:solidFill>
                  <a:schemeClr val="bg1"/>
                </a:solidFill>
                <a:latin typeface="Times New Roman" charset="0"/>
                <a:ea typeface="Arial" charset="0"/>
                <a:cs typeface="Times New Roman" charset="0"/>
              </a:rPr>
              <a:t>10 </a:t>
            </a:r>
            <a:r>
              <a:rPr lang="en-AU" sz="2500" dirty="0">
                <a:solidFill>
                  <a:schemeClr val="bg1"/>
                </a:solidFill>
                <a:latin typeface="Times New Roman" charset="0"/>
                <a:ea typeface="Arial" charset="0"/>
                <a:cs typeface="Times New Roman" charset="0"/>
              </a:rPr>
              <a:t>And he said to me, “Do not seal up the words of the prophecy of this book, for the time is near.  </a:t>
            </a:r>
            <a:r>
              <a:rPr lang="en-AU" sz="2500" b="1" baseline="30000" dirty="0">
                <a:solidFill>
                  <a:schemeClr val="bg1"/>
                </a:solidFill>
                <a:latin typeface="Times New Roman" charset="0"/>
                <a:ea typeface="Arial" charset="0"/>
                <a:cs typeface="Times New Roman" charset="0"/>
              </a:rPr>
              <a:t>11 </a:t>
            </a:r>
            <a:r>
              <a:rPr lang="en-AU" sz="2500" dirty="0">
                <a:solidFill>
                  <a:schemeClr val="bg1"/>
                </a:solidFill>
                <a:latin typeface="Times New Roman" charset="0"/>
                <a:ea typeface="Arial" charset="0"/>
                <a:cs typeface="Times New Roman" charset="0"/>
              </a:rPr>
              <a:t>Let the evildoer still do evil, and the filthy still be filthy, and the righteous still do right, and the holy still be holy.”</a:t>
            </a:r>
            <a:endParaRPr lang="en-GB" sz="2500" dirty="0">
              <a:solidFill>
                <a:schemeClr val="bg1"/>
              </a:solidFill>
              <a:latin typeface="Times New Roman" charset="0"/>
              <a:ea typeface="Arial" charset="0"/>
            </a:endParaRPr>
          </a:p>
          <a:p>
            <a:pPr indent="152400">
              <a:spcAft>
                <a:spcPts val="0"/>
              </a:spcAft>
            </a:pPr>
            <a:r>
              <a:rPr lang="en-AU" sz="2500" dirty="0">
                <a:solidFill>
                  <a:schemeClr val="bg1"/>
                </a:solidFill>
                <a:latin typeface="Times New Roman" charset="0"/>
                <a:ea typeface="Arial" charset="0"/>
                <a:cs typeface="Times New Roman" charset="0"/>
              </a:rPr>
              <a:t> </a:t>
            </a:r>
            <a:endParaRPr lang="en-GB" sz="2500" dirty="0">
              <a:solidFill>
                <a:schemeClr val="bg1"/>
              </a:solidFill>
              <a:latin typeface="Times New Roman" charset="0"/>
              <a:ea typeface="Arial" charset="0"/>
            </a:endParaRPr>
          </a:p>
          <a:p>
            <a:pPr indent="152400">
              <a:spcAft>
                <a:spcPts val="0"/>
              </a:spcAft>
            </a:pPr>
            <a:r>
              <a:rPr lang="en-AU" sz="2500" b="1" baseline="30000" dirty="0">
                <a:solidFill>
                  <a:schemeClr val="bg1"/>
                </a:solidFill>
                <a:latin typeface="Times New Roman" charset="0"/>
                <a:ea typeface="Arial" charset="0"/>
                <a:cs typeface="Times New Roman" charset="0"/>
              </a:rPr>
              <a:t>12 </a:t>
            </a:r>
            <a:r>
              <a:rPr lang="en-AU" sz="2500" dirty="0">
                <a:solidFill>
                  <a:schemeClr val="bg1"/>
                </a:solidFill>
                <a:latin typeface="Times New Roman" charset="0"/>
                <a:ea typeface="Arial" charset="0"/>
                <a:cs typeface="Times New Roman" charset="0"/>
              </a:rPr>
              <a:t>“Behold, I am coming soon, bringing my recompense with me, to repay each one for what he has done.  </a:t>
            </a:r>
            <a:r>
              <a:rPr lang="en-AU" sz="2500" b="1" baseline="30000" dirty="0">
                <a:solidFill>
                  <a:schemeClr val="bg1"/>
                </a:solidFill>
                <a:latin typeface="Times New Roman" charset="0"/>
                <a:ea typeface="Arial" charset="0"/>
                <a:cs typeface="Times New Roman" charset="0"/>
              </a:rPr>
              <a:t>13 </a:t>
            </a:r>
            <a:r>
              <a:rPr lang="en-AU" sz="2500" dirty="0">
                <a:solidFill>
                  <a:schemeClr val="bg1"/>
                </a:solidFill>
                <a:latin typeface="Times New Roman" charset="0"/>
                <a:ea typeface="Arial" charset="0"/>
                <a:cs typeface="Times New Roman" charset="0"/>
              </a:rPr>
              <a:t>I am the Alpha and the Omega, the first and the last, the beginning and the end.” </a:t>
            </a:r>
            <a:endParaRPr lang="en-GB" sz="2500" dirty="0">
              <a:solidFill>
                <a:schemeClr val="bg1"/>
              </a:solidFill>
              <a:latin typeface="Times New Roman" charset="0"/>
              <a:ea typeface="Arial" charset="0"/>
            </a:endParaRPr>
          </a:p>
          <a:p>
            <a:pPr indent="152400">
              <a:spcAft>
                <a:spcPts val="0"/>
              </a:spcAft>
            </a:pPr>
            <a:r>
              <a:rPr lang="en-AU" sz="2500" dirty="0">
                <a:solidFill>
                  <a:schemeClr val="bg1"/>
                </a:solidFill>
                <a:latin typeface="Times New Roman" charset="0"/>
                <a:ea typeface="Arial" charset="0"/>
                <a:cs typeface="Times New Roman" charset="0"/>
              </a:rPr>
              <a:t> </a:t>
            </a:r>
            <a:endParaRPr lang="en-GB" sz="2500" dirty="0">
              <a:solidFill>
                <a:schemeClr val="bg1"/>
              </a:solidFill>
              <a:latin typeface="Times New Roman" charset="0"/>
              <a:ea typeface="Arial" charset="0"/>
            </a:endParaRPr>
          </a:p>
          <a:p>
            <a:r>
              <a:rPr lang="en-AU" sz="2500" b="1" baseline="30000" dirty="0">
                <a:solidFill>
                  <a:schemeClr val="bg1"/>
                </a:solidFill>
                <a:latin typeface="Times New Roman" charset="0"/>
                <a:ea typeface="Arial" charset="0"/>
              </a:rPr>
              <a:t>14 </a:t>
            </a:r>
            <a:r>
              <a:rPr lang="en-AU" sz="2500" dirty="0">
                <a:solidFill>
                  <a:schemeClr val="bg1"/>
                </a:solidFill>
                <a:latin typeface="Times New Roman" charset="0"/>
                <a:ea typeface="Arial" charset="0"/>
              </a:rPr>
              <a:t>Blessed are those who wash their robes, so that they may have the right to the tree of life and that they may enter the city by the gates.  </a:t>
            </a:r>
            <a:r>
              <a:rPr lang="en-AU" sz="2500" b="1" baseline="30000" dirty="0">
                <a:solidFill>
                  <a:schemeClr val="bg1"/>
                </a:solidFill>
                <a:latin typeface="Times New Roman" charset="0"/>
                <a:ea typeface="Arial" charset="0"/>
              </a:rPr>
              <a:t>15 </a:t>
            </a:r>
            <a:r>
              <a:rPr lang="en-AU" sz="2500" dirty="0">
                <a:solidFill>
                  <a:schemeClr val="bg1"/>
                </a:solidFill>
                <a:latin typeface="Times New Roman" charset="0"/>
                <a:ea typeface="Arial" charset="0"/>
              </a:rPr>
              <a:t>Outside are the dogs and sorcerers and the sexually immoral and murderers and idolaters, and everyone who loves and practices falsehood. </a:t>
            </a:r>
            <a:endParaRPr lang="en-GB" sz="25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93757"/>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600" b="1" baseline="30000" dirty="0">
                <a:solidFill>
                  <a:schemeClr val="bg1"/>
                </a:solidFill>
                <a:latin typeface="Times New Roman" charset="0"/>
                <a:ea typeface="Arial" charset="0"/>
                <a:cs typeface="Times New Roman" charset="0"/>
              </a:rPr>
              <a:t>16 </a:t>
            </a:r>
            <a:r>
              <a:rPr lang="en-AU" sz="2600" dirty="0">
                <a:solidFill>
                  <a:schemeClr val="bg1"/>
                </a:solidFill>
                <a:latin typeface="Times New Roman" charset="0"/>
                <a:ea typeface="Arial" charset="0"/>
                <a:cs typeface="Times New Roman" charset="0"/>
              </a:rPr>
              <a:t>“I, Jesus, have sent my angel to testify to you about these things for the churches.  I am the root and the descendant of David, the bright morning star.” </a:t>
            </a:r>
            <a:endParaRPr lang="en-GB" sz="2600" dirty="0">
              <a:solidFill>
                <a:schemeClr val="bg1"/>
              </a:solidFill>
              <a:latin typeface="Times New Roman" charset="0"/>
              <a:ea typeface="Arial" charset="0"/>
            </a:endParaRPr>
          </a:p>
          <a:p>
            <a:pPr indent="152400">
              <a:spcAft>
                <a:spcPts val="0"/>
              </a:spcAft>
            </a:pPr>
            <a:r>
              <a:rPr lang="en-AU" sz="2600" dirty="0">
                <a:solidFill>
                  <a:schemeClr val="bg1"/>
                </a:solidFill>
                <a:latin typeface="Times New Roman" charset="0"/>
                <a:ea typeface="Arial" charset="0"/>
                <a:cs typeface="Times New Roman" charset="0"/>
              </a:rPr>
              <a:t> </a:t>
            </a:r>
            <a:endParaRPr lang="en-GB" sz="2600" dirty="0">
              <a:solidFill>
                <a:schemeClr val="bg1"/>
              </a:solidFill>
              <a:latin typeface="Times New Roman" charset="0"/>
              <a:ea typeface="Arial" charset="0"/>
            </a:endParaRPr>
          </a:p>
          <a:p>
            <a:pPr indent="152400">
              <a:spcAft>
                <a:spcPts val="0"/>
              </a:spcAft>
            </a:pPr>
            <a:r>
              <a:rPr lang="en-AU" sz="2600" b="1" baseline="30000" dirty="0">
                <a:solidFill>
                  <a:schemeClr val="bg1"/>
                </a:solidFill>
                <a:latin typeface="Times New Roman" charset="0"/>
                <a:ea typeface="Arial" charset="0"/>
                <a:cs typeface="Times New Roman" charset="0"/>
              </a:rPr>
              <a:t>17 </a:t>
            </a:r>
            <a:r>
              <a:rPr lang="en-AU" sz="2600" dirty="0">
                <a:solidFill>
                  <a:schemeClr val="bg1"/>
                </a:solidFill>
                <a:latin typeface="Times New Roman" charset="0"/>
                <a:ea typeface="Arial" charset="0"/>
                <a:cs typeface="Times New Roman" charset="0"/>
              </a:rPr>
              <a:t>The Spirit and the Bride say, “Come.”  And let the one who hears say, “Come.”  And let the one who is thirsty come; let the one who desires take the water of life without price. </a:t>
            </a:r>
            <a:endParaRPr lang="en-GB" sz="2600" dirty="0">
              <a:solidFill>
                <a:schemeClr val="bg1"/>
              </a:solidFill>
              <a:latin typeface="Times New Roman" charset="0"/>
              <a:ea typeface="Arial" charset="0"/>
            </a:endParaRPr>
          </a:p>
          <a:p>
            <a:pPr indent="152400">
              <a:spcAft>
                <a:spcPts val="0"/>
              </a:spcAft>
            </a:pPr>
            <a:r>
              <a:rPr lang="en-AU" sz="2600" dirty="0">
                <a:solidFill>
                  <a:schemeClr val="bg1"/>
                </a:solidFill>
                <a:latin typeface="Times New Roman" charset="0"/>
                <a:ea typeface="Arial" charset="0"/>
                <a:cs typeface="Times New Roman" charset="0"/>
              </a:rPr>
              <a:t> </a:t>
            </a:r>
            <a:endParaRPr lang="en-GB" sz="2600" dirty="0">
              <a:solidFill>
                <a:schemeClr val="bg1"/>
              </a:solidFill>
              <a:latin typeface="Times New Roman" charset="0"/>
              <a:ea typeface="Arial" charset="0"/>
            </a:endParaRPr>
          </a:p>
          <a:p>
            <a:r>
              <a:rPr lang="en-AU" sz="2600" b="1" baseline="30000" dirty="0">
                <a:solidFill>
                  <a:schemeClr val="bg1"/>
                </a:solidFill>
                <a:latin typeface="Times New Roman" charset="0"/>
                <a:ea typeface="Arial" charset="0"/>
              </a:rPr>
              <a:t>18 </a:t>
            </a:r>
            <a:r>
              <a:rPr lang="en-AU" sz="2600" dirty="0">
                <a:solidFill>
                  <a:schemeClr val="bg1"/>
                </a:solidFill>
                <a:latin typeface="Times New Roman" charset="0"/>
                <a:ea typeface="Arial" charset="0"/>
              </a:rPr>
              <a:t>I warn everyone who hears the words of the prophecy of this book:  if anyone adds to them, God will add to him the plagues described in this book, </a:t>
            </a:r>
            <a:r>
              <a:rPr lang="en-AU" sz="2600" b="1" baseline="30000" dirty="0">
                <a:solidFill>
                  <a:schemeClr val="bg1"/>
                </a:solidFill>
                <a:latin typeface="Times New Roman" charset="0"/>
                <a:ea typeface="Arial" charset="0"/>
              </a:rPr>
              <a:t>19 </a:t>
            </a:r>
            <a:r>
              <a:rPr lang="en-AU" sz="2600" dirty="0">
                <a:solidFill>
                  <a:schemeClr val="bg1"/>
                </a:solidFill>
                <a:latin typeface="Times New Roman" charset="0"/>
                <a:ea typeface="Arial" charset="0"/>
              </a:rPr>
              <a:t>and if anyone takes away from the words of the book of this prophecy, God will take away his share in the tree of life and in the holy city, which are described in this book.</a:t>
            </a:r>
            <a:r>
              <a:rPr lang="en-GB" sz="2600" dirty="0">
                <a:solidFill>
                  <a:schemeClr val="bg1"/>
                </a:solidFill>
              </a:rPr>
              <a:t>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1815882"/>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800" b="1" baseline="30000">
                <a:solidFill>
                  <a:schemeClr val="bg1"/>
                </a:solidFill>
                <a:latin typeface="Times New Roman" charset="0"/>
                <a:ea typeface="Arial" charset="0"/>
                <a:cs typeface="Times New Roman" charset="0"/>
              </a:rPr>
              <a:t>20 </a:t>
            </a:r>
            <a:r>
              <a:rPr lang="en-AU" sz="2800">
                <a:solidFill>
                  <a:schemeClr val="bg1"/>
                </a:solidFill>
                <a:latin typeface="Times New Roman" charset="0"/>
                <a:ea typeface="Arial" charset="0"/>
                <a:cs typeface="Times New Roman" charset="0"/>
              </a:rPr>
              <a:t>He who testifies to these things says, “Surely I am coming soon.”  Amen.  </a:t>
            </a:r>
            <a:r>
              <a:rPr lang="en-AU" sz="2800" dirty="0">
                <a:solidFill>
                  <a:schemeClr val="bg1"/>
                </a:solidFill>
                <a:latin typeface="Times New Roman" charset="0"/>
                <a:ea typeface="Arial" charset="0"/>
                <a:cs typeface="Times New Roman" charset="0"/>
              </a:rPr>
              <a:t>Come, Lord Jesus! </a:t>
            </a:r>
            <a:endParaRPr lang="en-GB" sz="2800" dirty="0">
              <a:solidFill>
                <a:schemeClr val="bg1"/>
              </a:solidFill>
              <a:latin typeface="Times New Roman" charset="0"/>
              <a:ea typeface="Arial" charset="0"/>
            </a:endParaRPr>
          </a:p>
          <a:p>
            <a:pPr indent="152400">
              <a:spcAft>
                <a:spcPts val="0"/>
              </a:spcAft>
            </a:pPr>
            <a:r>
              <a:rPr lang="en-AU" sz="2800" dirty="0">
                <a:solidFill>
                  <a:schemeClr val="bg1"/>
                </a:solidFill>
                <a:latin typeface="Times New Roman" charset="0"/>
                <a:ea typeface="Arial" charset="0"/>
                <a:cs typeface="Times New Roman" charset="0"/>
              </a:rPr>
              <a:t> </a:t>
            </a:r>
            <a:endParaRPr lang="en-GB" sz="2800" dirty="0">
              <a:solidFill>
                <a:schemeClr val="bg1"/>
              </a:solidFill>
              <a:latin typeface="Times New Roman" charset="0"/>
              <a:ea typeface="Arial" charset="0"/>
            </a:endParaRPr>
          </a:p>
          <a:p>
            <a:r>
              <a:rPr lang="en-AU" sz="2800" b="1" baseline="30000" dirty="0">
                <a:solidFill>
                  <a:schemeClr val="bg1"/>
                </a:solidFill>
                <a:latin typeface="Times New Roman" charset="0"/>
                <a:ea typeface="Arial" charset="0"/>
              </a:rPr>
              <a:t>21 </a:t>
            </a:r>
            <a:r>
              <a:rPr lang="en-AU" sz="2800" dirty="0">
                <a:solidFill>
                  <a:schemeClr val="bg1"/>
                </a:solidFill>
                <a:latin typeface="Times New Roman" charset="0"/>
                <a:ea typeface="Arial" charset="0"/>
              </a:rPr>
              <a:t>The grace of the Lord Jesus be with all.  Amen.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00321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2040" y="1098308"/>
            <a:ext cx="9119919" cy="400110"/>
          </a:xfrm>
          <a:prstGeom prst="rect">
            <a:avLst/>
          </a:prstGeom>
          <a:gradFill flip="none" rotWithShape="1">
            <a:gsLst>
              <a:gs pos="90000">
                <a:srgbClr val="808080"/>
              </a:gs>
              <a:gs pos="76000">
                <a:schemeClr val="bg1"/>
              </a:gs>
              <a:gs pos="100000">
                <a:schemeClr val="tx1"/>
              </a:gs>
            </a:gsLst>
            <a:path path="rect">
              <a:fillToRect l="50000" t="50000" r="50000" b="50000"/>
            </a:path>
            <a:tileRect/>
          </a:gradFill>
          <a:ln w="15875">
            <a:noFill/>
          </a:ln>
        </p:spPr>
        <p:txBody>
          <a:bodyPr wrap="square" rtlCol="0">
            <a:spAutoFit/>
          </a:bodyPr>
          <a:lstStyle/>
          <a:p>
            <a:pPr algn="ctr"/>
            <a:r>
              <a:rPr lang="en-AU" sz="2000" dirty="0">
                <a:solidFill>
                  <a:srgbClr val="FF0000"/>
                </a:solidFill>
                <a:latin typeface="Comic Sans MS" charset="0"/>
                <a:ea typeface="Arial" charset="0"/>
                <a:cs typeface="Times New Roman" charset="0"/>
              </a:rPr>
              <a:t>Blessed is the one who </a:t>
            </a:r>
            <a:r>
              <a:rPr lang="en-AU" sz="2000" b="1" u="sng" dirty="0">
                <a:solidFill>
                  <a:srgbClr val="FF0000"/>
                </a:solidFill>
                <a:latin typeface="Comic Sans MS" charset="0"/>
                <a:ea typeface="Arial" charset="0"/>
                <a:cs typeface="Times New Roman" charset="0"/>
              </a:rPr>
              <a:t>keeps</a:t>
            </a:r>
            <a:r>
              <a:rPr lang="en-AU" sz="2000" dirty="0">
                <a:solidFill>
                  <a:srgbClr val="FF0000"/>
                </a:solidFill>
                <a:latin typeface="Comic Sans MS" charset="0"/>
                <a:ea typeface="Arial" charset="0"/>
                <a:cs typeface="Times New Roman" charset="0"/>
              </a:rPr>
              <a:t> the words of the prophecy of this book.”</a:t>
            </a:r>
            <a:r>
              <a:rPr lang="en-GB" sz="2000" dirty="0"/>
              <a:t> </a:t>
            </a:r>
            <a:endParaRPr lang="en-AU" sz="2000" u="sng" dirty="0" smtClean="0">
              <a:solidFill>
                <a:srgbClr val="FFFF00"/>
              </a:solidFill>
              <a:latin typeface="Times New Roman" charset="0"/>
              <a:ea typeface="Times New Roman" charset="0"/>
              <a:cs typeface="Times New Roman" charset="0"/>
            </a:endParaRPr>
          </a:p>
        </p:txBody>
      </p:sp>
      <p:sp>
        <p:nvSpPr>
          <p:cNvPr id="16" name="TextBox 15"/>
          <p:cNvSpPr txBox="1"/>
          <p:nvPr/>
        </p:nvSpPr>
        <p:spPr>
          <a:xfrm>
            <a:off x="5796136" y="-1"/>
            <a:ext cx="3958782" cy="461665"/>
          </a:xfrm>
          <a:prstGeom prst="rect">
            <a:avLst/>
          </a:prstGeom>
          <a:noFill/>
          <a:ln w="15875">
            <a:noFill/>
          </a:ln>
        </p:spPr>
        <p:txBody>
          <a:bodyPr wrap="square" rtlCol="0">
            <a:spAutoFit/>
          </a:bodyPr>
          <a:lstStyle/>
          <a:p>
            <a:r>
              <a:rPr lang="en-US" sz="2400" smtClean="0">
                <a:solidFill>
                  <a:srgbClr val="FFFF00"/>
                </a:solidFill>
                <a:latin typeface="Times New Roman" charset="0"/>
                <a:ea typeface="Times New Roman" charset="0"/>
                <a:cs typeface="Times New Roman" charset="0"/>
              </a:rPr>
              <a:t>Do we truly believe this?</a:t>
            </a:r>
            <a:endParaRPr lang="en-AU" sz="2400" dirty="0" smtClean="0">
              <a:solidFill>
                <a:srgbClr val="FFFF00"/>
              </a:solidFill>
              <a:latin typeface="Times New Roman" charset="0"/>
              <a:ea typeface="Times New Roman" charset="0"/>
              <a:cs typeface="Times New Roman" charset="0"/>
            </a:endParaRPr>
          </a:p>
        </p:txBody>
      </p:sp>
      <p:sp>
        <p:nvSpPr>
          <p:cNvPr id="28" name="TextBox 27"/>
          <p:cNvSpPr txBox="1"/>
          <p:nvPr/>
        </p:nvSpPr>
        <p:spPr>
          <a:xfrm>
            <a:off x="107504" y="461664"/>
            <a:ext cx="8984822"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Jesus return should be considered to be “imminent”</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 long time coming”, but I could be “This hour”.  Be ready.</a:t>
            </a:r>
          </a:p>
        </p:txBody>
      </p:sp>
      <p:sp>
        <p:nvSpPr>
          <p:cNvPr id="7" name="TextBox 6"/>
          <p:cNvSpPr txBox="1"/>
          <p:nvPr/>
        </p:nvSpPr>
        <p:spPr>
          <a:xfrm>
            <a:off x="251520" y="0"/>
            <a:ext cx="5472608" cy="461665"/>
          </a:xfrm>
          <a:prstGeom prst="rect">
            <a:avLst/>
          </a:prstGeom>
          <a:gradFill flip="none" rotWithShape="1">
            <a:gsLst>
              <a:gs pos="83000">
                <a:srgbClr val="808080"/>
              </a:gs>
              <a:gs pos="66000">
                <a:schemeClr val="bg1"/>
              </a:gs>
              <a:gs pos="100000">
                <a:schemeClr val="tx1"/>
              </a:gs>
            </a:gsLst>
            <a:path path="rect">
              <a:fillToRect l="50000" t="50000" r="50000" b="50000"/>
            </a:path>
            <a:tileRect/>
          </a:gradFill>
          <a:ln w="15875">
            <a:noFill/>
          </a:ln>
        </p:spPr>
        <p:txBody>
          <a:bodyPr wrap="square" rtlCol="0">
            <a:spAutoFit/>
          </a:bodyPr>
          <a:lstStyle/>
          <a:p>
            <a:pPr algn="ctr"/>
            <a:r>
              <a:rPr lang="en-AU" sz="2400" dirty="0" smtClean="0">
                <a:solidFill>
                  <a:srgbClr val="FF0000"/>
                </a:solidFill>
                <a:latin typeface="Comic Sans MS" charset="0"/>
                <a:ea typeface="Arial" charset="0"/>
                <a:cs typeface="Times New Roman" charset="0"/>
              </a:rPr>
              <a:t>“....  behold</a:t>
            </a:r>
            <a:r>
              <a:rPr lang="en-AU" sz="2400" dirty="0">
                <a:solidFill>
                  <a:srgbClr val="FF0000"/>
                </a:solidFill>
                <a:latin typeface="Comic Sans MS" charset="0"/>
                <a:ea typeface="Arial" charset="0"/>
                <a:cs typeface="Times New Roman" charset="0"/>
              </a:rPr>
              <a:t>, I am coming </a:t>
            </a:r>
            <a:r>
              <a:rPr lang="en-AU" sz="2400" dirty="0" smtClean="0">
                <a:solidFill>
                  <a:srgbClr val="FF0000"/>
                </a:solidFill>
                <a:latin typeface="Comic Sans MS" charset="0"/>
                <a:ea typeface="Arial" charset="0"/>
                <a:cs typeface="Times New Roman" charset="0"/>
              </a:rPr>
              <a:t>soon”</a:t>
            </a:r>
            <a:r>
              <a:rPr lang="en-GB" sz="2400" dirty="0" smtClean="0"/>
              <a:t> </a:t>
            </a:r>
            <a:endParaRPr lang="en-AU" sz="2400" u="sng" dirty="0" smtClean="0">
              <a:solidFill>
                <a:srgbClr val="FFFF00"/>
              </a:solidFill>
              <a:latin typeface="Times New Roman" charset="0"/>
              <a:ea typeface="Times New Roman" charset="0"/>
              <a:cs typeface="Times New Roman" charset="0"/>
            </a:endParaRPr>
          </a:p>
        </p:txBody>
      </p:sp>
      <p:sp>
        <p:nvSpPr>
          <p:cNvPr id="13" name="TextBox 12"/>
          <p:cNvSpPr txBox="1"/>
          <p:nvPr/>
        </p:nvSpPr>
        <p:spPr>
          <a:xfrm>
            <a:off x="755575" y="1514841"/>
            <a:ext cx="8376383" cy="1015663"/>
          </a:xfrm>
          <a:prstGeom prst="rect">
            <a:avLst/>
          </a:prstGeom>
          <a:noFill/>
        </p:spPr>
        <p:txBody>
          <a:bodyPr wrap="square" rtlCol="0">
            <a:spAutoFit/>
          </a:bodyPr>
          <a:lstStyle/>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Don’t throw out the book of Revelation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Keep it;  Study it;  Digest it</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Be changed as we hold on to its promises and respond to its challenges</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Be a witness for Jesus</a:t>
            </a:r>
          </a:p>
        </p:txBody>
      </p:sp>
      <p:sp>
        <p:nvSpPr>
          <p:cNvPr id="9" name="TextBox 8"/>
          <p:cNvSpPr txBox="1"/>
          <p:nvPr/>
        </p:nvSpPr>
        <p:spPr>
          <a:xfrm>
            <a:off x="0" y="2497460"/>
            <a:ext cx="9144000" cy="1015663"/>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Fellow servants, along with:  the Angels;   Prophets;  Apostles;</a:t>
            </a:r>
          </a:p>
          <a:p>
            <a:pPr lvl="2"/>
            <a:r>
              <a:rPr lang="en-US" sz="2000" dirty="0" smtClean="0">
                <a:solidFill>
                  <a:srgbClr val="FFFF00"/>
                </a:solidFill>
                <a:latin typeface="Times New Roman" charset="0"/>
                <a:ea typeface="Times New Roman" charset="0"/>
                <a:cs typeface="Times New Roman" charset="0"/>
              </a:rPr>
              <a:t>Do not “seal up” the words of this prophecy </a:t>
            </a:r>
            <a:r>
              <a:rPr lang="mr-IN" sz="2000" dirty="0" smtClean="0">
                <a:solidFill>
                  <a:srgbClr val="FFFF00"/>
                </a:solidFill>
                <a:latin typeface="Times New Roman" charset="0"/>
                <a:ea typeface="Times New Roman" charset="0"/>
                <a:cs typeface="Times New Roman" charset="0"/>
              </a:rPr>
              <a:t>–</a:t>
            </a:r>
            <a:r>
              <a:rPr lang="en-US" sz="2000" dirty="0" smtClean="0">
                <a:solidFill>
                  <a:srgbClr val="FFFF00"/>
                </a:solidFill>
                <a:latin typeface="Times New Roman" charset="0"/>
                <a:ea typeface="Times New Roman" charset="0"/>
                <a:cs typeface="Times New Roman" charset="0"/>
              </a:rPr>
              <a:t> the time is near</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Christian church needs to be reminded of these words to help us to endure  </a:t>
            </a:r>
          </a:p>
        </p:txBody>
      </p:sp>
      <p:sp>
        <p:nvSpPr>
          <p:cNvPr id="2" name="Rectangle 1"/>
          <p:cNvSpPr/>
          <p:nvPr/>
        </p:nvSpPr>
        <p:spPr>
          <a:xfrm>
            <a:off x="459455" y="3433564"/>
            <a:ext cx="8280920" cy="769441"/>
          </a:xfrm>
          <a:prstGeom prst="rect">
            <a:avLst/>
          </a:prstGeom>
          <a:ln>
            <a:solidFill>
              <a:schemeClr val="bg1"/>
            </a:solidFill>
          </a:ln>
        </p:spPr>
        <p:txBody>
          <a:bodyPr wrap="square">
            <a:spAutoFit/>
          </a:bodyPr>
          <a:lstStyle/>
          <a:p>
            <a:r>
              <a:rPr lang="en-AU" sz="2200" b="1" baseline="30000">
                <a:solidFill>
                  <a:schemeClr val="bg1"/>
                </a:solidFill>
                <a:latin typeface="Comic Sans MS" charset="0"/>
                <a:ea typeface="Arial" charset="0"/>
                <a:cs typeface="Times New Roman" charset="0"/>
              </a:rPr>
              <a:t>11 </a:t>
            </a:r>
            <a:r>
              <a:rPr lang="en-AU" sz="2200">
                <a:solidFill>
                  <a:schemeClr val="bg1"/>
                </a:solidFill>
                <a:latin typeface="Comic Sans MS" charset="0"/>
                <a:ea typeface="Arial" charset="0"/>
                <a:cs typeface="Times New Roman" charset="0"/>
              </a:rPr>
              <a:t>Let the evildoer still do evil, and the filthy still be filthy, and the righteous still do right, and the holy still be holy.”</a:t>
            </a:r>
            <a:r>
              <a:rPr lang="en-GB" sz="2200" dirty="0">
                <a:solidFill>
                  <a:schemeClr val="bg1"/>
                </a:solidFill>
              </a:rPr>
              <a:t> </a:t>
            </a:r>
            <a:endParaRPr lang="en-AU" sz="2200" dirty="0">
              <a:solidFill>
                <a:schemeClr val="bg1"/>
              </a:solidFill>
            </a:endParaRPr>
          </a:p>
        </p:txBody>
      </p:sp>
      <p:sp>
        <p:nvSpPr>
          <p:cNvPr id="12" name="TextBox 11"/>
          <p:cNvSpPr txBox="1"/>
          <p:nvPr/>
        </p:nvSpPr>
        <p:spPr>
          <a:xfrm>
            <a:off x="351443" y="4203005"/>
            <a:ext cx="8792557"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 statement of God’s intent.  When one rejects God, He hands them over to sin</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God’s intent for the righteous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t>
            </a:r>
            <a:r>
              <a:rPr lang="en-US" sz="2000" b="1" dirty="0" smtClean="0">
                <a:solidFill>
                  <a:srgbClr val="FFFF00"/>
                </a:solidFill>
                <a:latin typeface="Times New Roman" charset="0"/>
                <a:ea typeface="Times New Roman" charset="0"/>
                <a:cs typeface="Times New Roman" charset="0"/>
              </a:rPr>
              <a:t>BE</a:t>
            </a:r>
            <a:r>
              <a:rPr lang="en-US" sz="2000" dirty="0" smtClean="0">
                <a:solidFill>
                  <a:srgbClr val="FFFF00"/>
                </a:solidFill>
                <a:latin typeface="Times New Roman" charset="0"/>
                <a:ea typeface="Times New Roman" charset="0"/>
                <a:cs typeface="Times New Roman" charset="0"/>
              </a:rPr>
              <a:t> </a:t>
            </a:r>
            <a:r>
              <a:rPr lang="en-US" sz="2000" dirty="0" smtClean="0">
                <a:solidFill>
                  <a:schemeClr val="bg1"/>
                </a:solidFill>
                <a:latin typeface="Times New Roman" charset="0"/>
                <a:ea typeface="Times New Roman" charset="0"/>
                <a:cs typeface="Times New Roman" charset="0"/>
              </a:rPr>
              <a:t>holy.  </a:t>
            </a:r>
            <a:r>
              <a:rPr lang="en-US" sz="2000" b="1" dirty="0" smtClean="0">
                <a:solidFill>
                  <a:srgbClr val="FFFF00"/>
                </a:solidFill>
                <a:latin typeface="Times New Roman" charset="0"/>
                <a:ea typeface="Times New Roman" charset="0"/>
                <a:cs typeface="Times New Roman" charset="0"/>
              </a:rPr>
              <a:t>DO</a:t>
            </a:r>
            <a:r>
              <a:rPr lang="en-US" sz="2000" dirty="0" smtClean="0">
                <a:solidFill>
                  <a:srgbClr val="FFFF00"/>
                </a:solidFill>
                <a:latin typeface="Times New Roman" charset="0"/>
                <a:ea typeface="Times New Roman" charset="0"/>
                <a:cs typeface="Times New Roman" charset="0"/>
              </a:rPr>
              <a:t> </a:t>
            </a:r>
            <a:r>
              <a:rPr lang="en-US" sz="2000" dirty="0" smtClean="0">
                <a:solidFill>
                  <a:schemeClr val="bg1"/>
                </a:solidFill>
                <a:latin typeface="Times New Roman" charset="0"/>
                <a:ea typeface="Times New Roman" charset="0"/>
                <a:cs typeface="Times New Roman" charset="0"/>
              </a:rPr>
              <a:t>righteousness.  (no easy-believism)</a:t>
            </a:r>
          </a:p>
        </p:txBody>
      </p:sp>
    </p:spTree>
    <p:extLst>
      <p:ext uri="{BB962C8B-B14F-4D97-AF65-F5344CB8AC3E}">
        <p14:creationId xmlns:p14="http://schemas.microsoft.com/office/powerpoint/2010/main" val="1840925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6" grpId="0"/>
      <p:bldP spid="28" grpId="0"/>
      <p:bldP spid="13" grpId="0" build="p"/>
      <p:bldP spid="9" grpId="0" uiExpand="1" build="p" bldLvl="2"/>
      <p:bldP spid="2" grpId="0" animBg="1"/>
      <p:bldP spid="1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2040" y="1098308"/>
            <a:ext cx="9119919" cy="400110"/>
          </a:xfrm>
          <a:prstGeom prst="rect">
            <a:avLst/>
          </a:prstGeom>
          <a:gradFill flip="none" rotWithShape="1">
            <a:gsLst>
              <a:gs pos="90000">
                <a:srgbClr val="808080"/>
              </a:gs>
              <a:gs pos="76000">
                <a:schemeClr val="bg1"/>
              </a:gs>
              <a:gs pos="100000">
                <a:schemeClr val="tx1"/>
              </a:gs>
            </a:gsLst>
            <a:path path="rect">
              <a:fillToRect l="50000" t="50000" r="50000" b="50000"/>
            </a:path>
            <a:tileRect/>
          </a:gradFill>
          <a:ln w="15875">
            <a:noFill/>
          </a:ln>
        </p:spPr>
        <p:txBody>
          <a:bodyPr wrap="square" rtlCol="0">
            <a:spAutoFit/>
          </a:bodyPr>
          <a:lstStyle/>
          <a:p>
            <a:pPr algn="ctr"/>
            <a:r>
              <a:rPr lang="en-AU" sz="2000" dirty="0">
                <a:solidFill>
                  <a:srgbClr val="FF0000"/>
                </a:solidFill>
                <a:latin typeface="Comic Sans MS" charset="0"/>
                <a:ea typeface="Arial" charset="0"/>
                <a:cs typeface="Times New Roman" charset="0"/>
              </a:rPr>
              <a:t>Blessed is the one who </a:t>
            </a:r>
            <a:r>
              <a:rPr lang="en-AU" sz="2000" b="1" u="sng" dirty="0">
                <a:solidFill>
                  <a:srgbClr val="FF0000"/>
                </a:solidFill>
                <a:latin typeface="Comic Sans MS" charset="0"/>
                <a:ea typeface="Arial" charset="0"/>
                <a:cs typeface="Times New Roman" charset="0"/>
              </a:rPr>
              <a:t>keeps</a:t>
            </a:r>
            <a:r>
              <a:rPr lang="en-AU" sz="2000" dirty="0">
                <a:solidFill>
                  <a:srgbClr val="FF0000"/>
                </a:solidFill>
                <a:latin typeface="Comic Sans MS" charset="0"/>
                <a:ea typeface="Arial" charset="0"/>
                <a:cs typeface="Times New Roman" charset="0"/>
              </a:rPr>
              <a:t> the words of the prophecy of this book.”</a:t>
            </a:r>
            <a:r>
              <a:rPr lang="en-GB" sz="2000" dirty="0"/>
              <a:t> </a:t>
            </a:r>
            <a:endParaRPr lang="en-AU" sz="2000" u="sng" dirty="0" smtClean="0">
              <a:solidFill>
                <a:srgbClr val="FFFF00"/>
              </a:solidFill>
              <a:latin typeface="Times New Roman" charset="0"/>
              <a:ea typeface="Times New Roman" charset="0"/>
              <a:cs typeface="Times New Roman" charset="0"/>
            </a:endParaRPr>
          </a:p>
        </p:txBody>
      </p:sp>
      <p:sp>
        <p:nvSpPr>
          <p:cNvPr id="16" name="TextBox 15"/>
          <p:cNvSpPr txBox="1"/>
          <p:nvPr/>
        </p:nvSpPr>
        <p:spPr>
          <a:xfrm>
            <a:off x="5796136" y="-1"/>
            <a:ext cx="3958782" cy="461665"/>
          </a:xfrm>
          <a:prstGeom prst="rect">
            <a:avLst/>
          </a:prstGeom>
          <a:noFill/>
          <a:ln w="15875">
            <a:noFill/>
          </a:ln>
        </p:spPr>
        <p:txBody>
          <a:bodyPr wrap="square" rtlCol="0">
            <a:spAutoFit/>
          </a:bodyPr>
          <a:lstStyle/>
          <a:p>
            <a:r>
              <a:rPr lang="en-US" sz="2400" smtClean="0">
                <a:solidFill>
                  <a:srgbClr val="FFFF00"/>
                </a:solidFill>
                <a:latin typeface="Times New Roman" charset="0"/>
                <a:ea typeface="Times New Roman" charset="0"/>
                <a:cs typeface="Times New Roman" charset="0"/>
              </a:rPr>
              <a:t>Do we truly believe this?</a:t>
            </a:r>
            <a:endParaRPr lang="en-AU" sz="2400" dirty="0" smtClean="0">
              <a:solidFill>
                <a:srgbClr val="FFFF00"/>
              </a:solidFill>
              <a:latin typeface="Times New Roman" charset="0"/>
              <a:ea typeface="Times New Roman" charset="0"/>
              <a:cs typeface="Times New Roman" charset="0"/>
            </a:endParaRPr>
          </a:p>
        </p:txBody>
      </p:sp>
      <p:sp>
        <p:nvSpPr>
          <p:cNvPr id="28" name="TextBox 27"/>
          <p:cNvSpPr txBox="1"/>
          <p:nvPr/>
        </p:nvSpPr>
        <p:spPr>
          <a:xfrm>
            <a:off x="107504" y="461664"/>
            <a:ext cx="8984822"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Jesus return should be considered to be “imminent”</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 long time coming”, but I could be “This hour”.  Be ready.</a:t>
            </a:r>
          </a:p>
        </p:txBody>
      </p:sp>
      <p:sp>
        <p:nvSpPr>
          <p:cNvPr id="7" name="TextBox 6"/>
          <p:cNvSpPr txBox="1"/>
          <p:nvPr/>
        </p:nvSpPr>
        <p:spPr>
          <a:xfrm>
            <a:off x="251520" y="0"/>
            <a:ext cx="5472608" cy="461665"/>
          </a:xfrm>
          <a:prstGeom prst="rect">
            <a:avLst/>
          </a:prstGeom>
          <a:gradFill flip="none" rotWithShape="1">
            <a:gsLst>
              <a:gs pos="83000">
                <a:srgbClr val="808080"/>
              </a:gs>
              <a:gs pos="66000">
                <a:schemeClr val="bg1"/>
              </a:gs>
              <a:gs pos="100000">
                <a:schemeClr val="tx1"/>
              </a:gs>
            </a:gsLst>
            <a:path path="rect">
              <a:fillToRect l="50000" t="50000" r="50000" b="50000"/>
            </a:path>
            <a:tileRect/>
          </a:gradFill>
          <a:ln w="15875">
            <a:noFill/>
          </a:ln>
        </p:spPr>
        <p:txBody>
          <a:bodyPr wrap="square" rtlCol="0">
            <a:spAutoFit/>
          </a:bodyPr>
          <a:lstStyle/>
          <a:p>
            <a:pPr algn="ctr"/>
            <a:r>
              <a:rPr lang="en-AU" sz="2400" dirty="0" smtClean="0">
                <a:solidFill>
                  <a:srgbClr val="FF0000"/>
                </a:solidFill>
                <a:latin typeface="Comic Sans MS" charset="0"/>
                <a:ea typeface="Arial" charset="0"/>
                <a:cs typeface="Times New Roman" charset="0"/>
              </a:rPr>
              <a:t>“....  behold</a:t>
            </a:r>
            <a:r>
              <a:rPr lang="en-AU" sz="2400" dirty="0">
                <a:solidFill>
                  <a:srgbClr val="FF0000"/>
                </a:solidFill>
                <a:latin typeface="Comic Sans MS" charset="0"/>
                <a:ea typeface="Arial" charset="0"/>
                <a:cs typeface="Times New Roman" charset="0"/>
              </a:rPr>
              <a:t>, I am coming </a:t>
            </a:r>
            <a:r>
              <a:rPr lang="en-AU" sz="2400" dirty="0" smtClean="0">
                <a:solidFill>
                  <a:srgbClr val="FF0000"/>
                </a:solidFill>
                <a:latin typeface="Comic Sans MS" charset="0"/>
                <a:ea typeface="Arial" charset="0"/>
                <a:cs typeface="Times New Roman" charset="0"/>
              </a:rPr>
              <a:t>soon”</a:t>
            </a:r>
            <a:r>
              <a:rPr lang="en-GB" sz="2400" dirty="0" smtClean="0"/>
              <a:t> </a:t>
            </a:r>
            <a:endParaRPr lang="en-AU" sz="2400" u="sng" dirty="0" smtClean="0">
              <a:solidFill>
                <a:srgbClr val="FFFF00"/>
              </a:solidFill>
              <a:latin typeface="Times New Roman" charset="0"/>
              <a:ea typeface="Times New Roman" charset="0"/>
              <a:cs typeface="Times New Roman" charset="0"/>
            </a:endParaRPr>
          </a:p>
        </p:txBody>
      </p:sp>
      <p:sp>
        <p:nvSpPr>
          <p:cNvPr id="13" name="TextBox 12"/>
          <p:cNvSpPr txBox="1"/>
          <p:nvPr/>
        </p:nvSpPr>
        <p:spPr>
          <a:xfrm>
            <a:off x="755575" y="1514841"/>
            <a:ext cx="8376383" cy="1015663"/>
          </a:xfrm>
          <a:prstGeom prst="rect">
            <a:avLst/>
          </a:prstGeom>
          <a:noFill/>
        </p:spPr>
        <p:txBody>
          <a:bodyPr wrap="square" rtlCol="0">
            <a:spAutoFit/>
          </a:bodyPr>
          <a:lstStyle/>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Don’t throw out the book of Revelation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Keep it;  Study it;  Digest it</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Be changed as we hold on to its promises and respond to its challenges</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Be a witness for Jesus</a:t>
            </a:r>
          </a:p>
        </p:txBody>
      </p:sp>
      <p:sp>
        <p:nvSpPr>
          <p:cNvPr id="9" name="TextBox 8"/>
          <p:cNvSpPr txBox="1"/>
          <p:nvPr/>
        </p:nvSpPr>
        <p:spPr>
          <a:xfrm>
            <a:off x="0" y="2497460"/>
            <a:ext cx="9144000" cy="1015663"/>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Fellow servants, along with:  the Angels;   Prophets;  Apostles;</a:t>
            </a:r>
          </a:p>
          <a:p>
            <a:pPr lvl="2"/>
            <a:r>
              <a:rPr lang="en-US" sz="2000" dirty="0" smtClean="0">
                <a:solidFill>
                  <a:srgbClr val="FFFF00"/>
                </a:solidFill>
                <a:latin typeface="Times New Roman" charset="0"/>
                <a:ea typeface="Times New Roman" charset="0"/>
                <a:cs typeface="Times New Roman" charset="0"/>
              </a:rPr>
              <a:t>Do not “seal up” the words of this prophecy </a:t>
            </a:r>
            <a:r>
              <a:rPr lang="mr-IN" sz="2000" dirty="0" smtClean="0">
                <a:solidFill>
                  <a:srgbClr val="FFFF00"/>
                </a:solidFill>
                <a:latin typeface="Times New Roman" charset="0"/>
                <a:ea typeface="Times New Roman" charset="0"/>
                <a:cs typeface="Times New Roman" charset="0"/>
              </a:rPr>
              <a:t>–</a:t>
            </a:r>
            <a:r>
              <a:rPr lang="en-US" sz="2000" dirty="0" smtClean="0">
                <a:solidFill>
                  <a:srgbClr val="FFFF00"/>
                </a:solidFill>
                <a:latin typeface="Times New Roman" charset="0"/>
                <a:ea typeface="Times New Roman" charset="0"/>
                <a:cs typeface="Times New Roman" charset="0"/>
              </a:rPr>
              <a:t> the time is near</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Christian church needs to be reminded of these words to help us to endure  </a:t>
            </a:r>
          </a:p>
        </p:txBody>
      </p:sp>
      <p:sp>
        <p:nvSpPr>
          <p:cNvPr id="2" name="Rectangle 1"/>
          <p:cNvSpPr/>
          <p:nvPr/>
        </p:nvSpPr>
        <p:spPr>
          <a:xfrm>
            <a:off x="459455" y="3433564"/>
            <a:ext cx="8280920" cy="769441"/>
          </a:xfrm>
          <a:prstGeom prst="rect">
            <a:avLst/>
          </a:prstGeom>
          <a:ln>
            <a:solidFill>
              <a:schemeClr val="bg1"/>
            </a:solidFill>
          </a:ln>
        </p:spPr>
        <p:txBody>
          <a:bodyPr wrap="square">
            <a:spAutoFit/>
          </a:bodyPr>
          <a:lstStyle/>
          <a:p>
            <a:r>
              <a:rPr lang="en-AU" sz="2200" b="1" baseline="30000" dirty="0">
                <a:solidFill>
                  <a:schemeClr val="bg1"/>
                </a:solidFill>
                <a:latin typeface="Comic Sans MS" charset="0"/>
                <a:ea typeface="Arial" charset="0"/>
                <a:cs typeface="Times New Roman" charset="0"/>
              </a:rPr>
              <a:t>11 </a:t>
            </a:r>
            <a:r>
              <a:rPr lang="en-AU" sz="2200" dirty="0">
                <a:solidFill>
                  <a:schemeClr val="bg1"/>
                </a:solidFill>
                <a:latin typeface="Comic Sans MS" charset="0"/>
                <a:ea typeface="Arial" charset="0"/>
                <a:cs typeface="Times New Roman" charset="0"/>
              </a:rPr>
              <a:t>Let the evildoer still </a:t>
            </a:r>
            <a:r>
              <a:rPr lang="en-AU" sz="2200" b="1" u="sng" dirty="0">
                <a:solidFill>
                  <a:srgbClr val="FFFF00"/>
                </a:solidFill>
                <a:latin typeface="Comic Sans MS" charset="0"/>
                <a:ea typeface="Arial" charset="0"/>
                <a:cs typeface="Times New Roman" charset="0"/>
              </a:rPr>
              <a:t>do</a:t>
            </a:r>
            <a:r>
              <a:rPr lang="en-AU" sz="2200" dirty="0">
                <a:solidFill>
                  <a:schemeClr val="bg1"/>
                </a:solidFill>
                <a:latin typeface="Comic Sans MS" charset="0"/>
                <a:ea typeface="Arial" charset="0"/>
                <a:cs typeface="Times New Roman" charset="0"/>
              </a:rPr>
              <a:t> evil, and the filthy still </a:t>
            </a:r>
            <a:r>
              <a:rPr lang="en-AU" sz="2200" b="1" u="sng" dirty="0">
                <a:solidFill>
                  <a:srgbClr val="FFFF00"/>
                </a:solidFill>
                <a:latin typeface="Comic Sans MS" charset="0"/>
                <a:ea typeface="Arial" charset="0"/>
                <a:cs typeface="Times New Roman" charset="0"/>
              </a:rPr>
              <a:t>be</a:t>
            </a:r>
            <a:r>
              <a:rPr lang="en-AU" sz="2200" dirty="0">
                <a:solidFill>
                  <a:schemeClr val="bg1"/>
                </a:solidFill>
                <a:latin typeface="Comic Sans MS" charset="0"/>
                <a:ea typeface="Arial" charset="0"/>
                <a:cs typeface="Times New Roman" charset="0"/>
              </a:rPr>
              <a:t> filthy, and the righteous still </a:t>
            </a:r>
            <a:r>
              <a:rPr lang="en-AU" sz="2200" b="1" u="sng" dirty="0">
                <a:solidFill>
                  <a:srgbClr val="FFFF00"/>
                </a:solidFill>
                <a:latin typeface="Comic Sans MS" charset="0"/>
                <a:ea typeface="Arial" charset="0"/>
                <a:cs typeface="Times New Roman" charset="0"/>
              </a:rPr>
              <a:t>do</a:t>
            </a:r>
            <a:r>
              <a:rPr lang="en-AU" sz="2200" dirty="0">
                <a:solidFill>
                  <a:schemeClr val="bg1"/>
                </a:solidFill>
                <a:latin typeface="Comic Sans MS" charset="0"/>
                <a:ea typeface="Arial" charset="0"/>
                <a:cs typeface="Times New Roman" charset="0"/>
              </a:rPr>
              <a:t> right, and the holy still </a:t>
            </a:r>
            <a:r>
              <a:rPr lang="en-AU" sz="2200" b="1" u="sng" dirty="0">
                <a:solidFill>
                  <a:srgbClr val="FFFF00"/>
                </a:solidFill>
                <a:latin typeface="Comic Sans MS" charset="0"/>
                <a:ea typeface="Arial" charset="0"/>
                <a:cs typeface="Times New Roman" charset="0"/>
              </a:rPr>
              <a:t>be</a:t>
            </a:r>
            <a:r>
              <a:rPr lang="en-AU" sz="2200" dirty="0">
                <a:solidFill>
                  <a:schemeClr val="bg1"/>
                </a:solidFill>
                <a:latin typeface="Comic Sans MS" charset="0"/>
                <a:ea typeface="Arial" charset="0"/>
                <a:cs typeface="Times New Roman" charset="0"/>
              </a:rPr>
              <a:t> holy.”</a:t>
            </a:r>
            <a:r>
              <a:rPr lang="en-GB" sz="2200" dirty="0">
                <a:solidFill>
                  <a:schemeClr val="bg1"/>
                </a:solidFill>
              </a:rPr>
              <a:t> </a:t>
            </a:r>
            <a:endParaRPr lang="en-AU" sz="2200" dirty="0">
              <a:solidFill>
                <a:schemeClr val="bg1"/>
              </a:solidFill>
            </a:endParaRPr>
          </a:p>
        </p:txBody>
      </p:sp>
      <p:sp>
        <p:nvSpPr>
          <p:cNvPr id="12" name="TextBox 11"/>
          <p:cNvSpPr txBox="1"/>
          <p:nvPr/>
        </p:nvSpPr>
        <p:spPr>
          <a:xfrm>
            <a:off x="107504" y="4203005"/>
            <a:ext cx="8792557" cy="1323439"/>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 statement of God’s intent.  When one rejects God, He hands them over to sin</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God’s intent for the righteous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t>
            </a:r>
            <a:r>
              <a:rPr lang="en-US" sz="2000" b="1" u="sng" dirty="0" smtClean="0">
                <a:solidFill>
                  <a:srgbClr val="FFFF00"/>
                </a:solidFill>
                <a:latin typeface="Times New Roman" charset="0"/>
                <a:ea typeface="Times New Roman" charset="0"/>
                <a:cs typeface="Times New Roman" charset="0"/>
              </a:rPr>
              <a:t>BE</a:t>
            </a:r>
            <a:r>
              <a:rPr lang="en-US" sz="2000" dirty="0" smtClean="0">
                <a:solidFill>
                  <a:srgbClr val="FFFF00"/>
                </a:solidFill>
                <a:latin typeface="Times New Roman" charset="0"/>
                <a:ea typeface="Times New Roman" charset="0"/>
                <a:cs typeface="Times New Roman" charset="0"/>
              </a:rPr>
              <a:t> </a:t>
            </a:r>
            <a:r>
              <a:rPr lang="en-US" sz="2000" dirty="0" smtClean="0">
                <a:solidFill>
                  <a:schemeClr val="bg1"/>
                </a:solidFill>
                <a:latin typeface="Times New Roman" charset="0"/>
                <a:ea typeface="Times New Roman" charset="0"/>
                <a:cs typeface="Times New Roman" charset="0"/>
              </a:rPr>
              <a:t>holy.  </a:t>
            </a:r>
            <a:r>
              <a:rPr lang="en-US" sz="2000" b="1" u="sng" dirty="0" smtClean="0">
                <a:solidFill>
                  <a:srgbClr val="FFFF00"/>
                </a:solidFill>
                <a:latin typeface="Times New Roman" charset="0"/>
                <a:ea typeface="Times New Roman" charset="0"/>
                <a:cs typeface="Times New Roman" charset="0"/>
              </a:rPr>
              <a:t>DO</a:t>
            </a:r>
            <a:r>
              <a:rPr lang="en-US" sz="2000" dirty="0" smtClean="0">
                <a:solidFill>
                  <a:srgbClr val="FFFF00"/>
                </a:solidFill>
                <a:latin typeface="Times New Roman" charset="0"/>
                <a:ea typeface="Times New Roman" charset="0"/>
                <a:cs typeface="Times New Roman" charset="0"/>
              </a:rPr>
              <a:t> </a:t>
            </a:r>
            <a:r>
              <a:rPr lang="en-US" sz="2000" dirty="0" smtClean="0">
                <a:solidFill>
                  <a:schemeClr val="bg1"/>
                </a:solidFill>
                <a:latin typeface="Times New Roman" charset="0"/>
                <a:ea typeface="Times New Roman" charset="0"/>
                <a:cs typeface="Times New Roman" charset="0"/>
              </a:rPr>
              <a:t>righteousness.  (no easy-believism)</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Our salvation is demonstrated by our good works.  If good works are missing, that means there is something not complete about our salvation..</a:t>
            </a:r>
          </a:p>
        </p:txBody>
      </p:sp>
    </p:spTree>
    <p:extLst>
      <p:ext uri="{BB962C8B-B14F-4D97-AF65-F5344CB8AC3E}">
        <p14:creationId xmlns:p14="http://schemas.microsoft.com/office/powerpoint/2010/main" val="634492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1520" y="0"/>
            <a:ext cx="5472608" cy="461665"/>
          </a:xfrm>
          <a:prstGeom prst="rect">
            <a:avLst/>
          </a:prstGeom>
          <a:gradFill flip="none" rotWithShape="1">
            <a:gsLst>
              <a:gs pos="83000">
                <a:srgbClr val="808080"/>
              </a:gs>
              <a:gs pos="66000">
                <a:schemeClr val="bg1"/>
              </a:gs>
              <a:gs pos="100000">
                <a:schemeClr val="tx1"/>
              </a:gs>
            </a:gsLst>
            <a:path path="rect">
              <a:fillToRect l="50000" t="50000" r="50000" b="50000"/>
            </a:path>
            <a:tileRect/>
          </a:gradFill>
          <a:ln w="15875">
            <a:noFill/>
          </a:ln>
        </p:spPr>
        <p:txBody>
          <a:bodyPr wrap="square" rtlCol="0">
            <a:spAutoFit/>
          </a:bodyPr>
          <a:lstStyle/>
          <a:p>
            <a:pPr algn="ctr"/>
            <a:r>
              <a:rPr lang="en-AU" sz="2400" dirty="0" smtClean="0">
                <a:solidFill>
                  <a:srgbClr val="FF0000"/>
                </a:solidFill>
                <a:latin typeface="Comic Sans MS" charset="0"/>
                <a:ea typeface="Arial" charset="0"/>
                <a:cs typeface="Times New Roman" charset="0"/>
              </a:rPr>
              <a:t>“....  behold</a:t>
            </a:r>
            <a:r>
              <a:rPr lang="en-AU" sz="2400" dirty="0">
                <a:solidFill>
                  <a:srgbClr val="FF0000"/>
                </a:solidFill>
                <a:latin typeface="Comic Sans MS" charset="0"/>
                <a:ea typeface="Arial" charset="0"/>
                <a:cs typeface="Times New Roman" charset="0"/>
              </a:rPr>
              <a:t>, I am coming </a:t>
            </a:r>
            <a:r>
              <a:rPr lang="en-AU" sz="2400" dirty="0" smtClean="0">
                <a:solidFill>
                  <a:srgbClr val="FF0000"/>
                </a:solidFill>
                <a:latin typeface="Comic Sans MS" charset="0"/>
                <a:ea typeface="Arial" charset="0"/>
                <a:cs typeface="Times New Roman" charset="0"/>
              </a:rPr>
              <a:t>soon”</a:t>
            </a:r>
            <a:r>
              <a:rPr lang="en-GB" sz="2400" dirty="0" smtClean="0"/>
              <a:t> </a:t>
            </a:r>
            <a:endParaRPr lang="en-AU" sz="2400" u="sng" dirty="0" smtClean="0">
              <a:solidFill>
                <a:srgbClr val="FFFF00"/>
              </a:solidFill>
              <a:latin typeface="Times New Roman" charset="0"/>
              <a:ea typeface="Times New Roman" charset="0"/>
              <a:cs typeface="Times New Roman" charset="0"/>
            </a:endParaRPr>
          </a:p>
        </p:txBody>
      </p:sp>
      <p:sp>
        <p:nvSpPr>
          <p:cNvPr id="8" name="TextBox 7"/>
          <p:cNvSpPr txBox="1"/>
          <p:nvPr/>
        </p:nvSpPr>
        <p:spPr>
          <a:xfrm>
            <a:off x="12040" y="914676"/>
            <a:ext cx="9119919" cy="400110"/>
          </a:xfrm>
          <a:prstGeom prst="rect">
            <a:avLst/>
          </a:prstGeom>
          <a:gradFill flip="none" rotWithShape="1">
            <a:gsLst>
              <a:gs pos="90000">
                <a:srgbClr val="808080"/>
              </a:gs>
              <a:gs pos="76000">
                <a:schemeClr val="bg1"/>
              </a:gs>
              <a:gs pos="100000">
                <a:schemeClr val="tx1"/>
              </a:gs>
            </a:gsLst>
            <a:path path="rect">
              <a:fillToRect l="50000" t="50000" r="50000" b="50000"/>
            </a:path>
            <a:tileRect/>
          </a:gradFill>
          <a:ln w="15875">
            <a:noFill/>
          </a:ln>
        </p:spPr>
        <p:txBody>
          <a:bodyPr wrap="square" rtlCol="0">
            <a:spAutoFit/>
          </a:bodyPr>
          <a:lstStyle/>
          <a:p>
            <a:pPr algn="ctr"/>
            <a:r>
              <a:rPr lang="en-AU" sz="2000" dirty="0">
                <a:solidFill>
                  <a:srgbClr val="FF0000"/>
                </a:solidFill>
                <a:latin typeface="Comic Sans MS" charset="0"/>
                <a:ea typeface="Arial" charset="0"/>
                <a:cs typeface="Times New Roman" charset="0"/>
              </a:rPr>
              <a:t>Blessed is the one who </a:t>
            </a:r>
            <a:r>
              <a:rPr lang="en-AU" sz="2000" b="1" u="sng" dirty="0">
                <a:solidFill>
                  <a:srgbClr val="FF0000"/>
                </a:solidFill>
                <a:latin typeface="Comic Sans MS" charset="0"/>
                <a:ea typeface="Arial" charset="0"/>
                <a:cs typeface="Times New Roman" charset="0"/>
              </a:rPr>
              <a:t>keeps</a:t>
            </a:r>
            <a:r>
              <a:rPr lang="en-AU" sz="2000" dirty="0">
                <a:solidFill>
                  <a:srgbClr val="FF0000"/>
                </a:solidFill>
                <a:latin typeface="Comic Sans MS" charset="0"/>
                <a:ea typeface="Arial" charset="0"/>
                <a:cs typeface="Times New Roman" charset="0"/>
              </a:rPr>
              <a:t> the words of the prophecy of this book.”</a:t>
            </a:r>
            <a:r>
              <a:rPr lang="en-GB" sz="2000" dirty="0"/>
              <a:t> </a:t>
            </a:r>
            <a:endParaRPr lang="en-AU" sz="2000" u="sng" dirty="0" smtClean="0">
              <a:solidFill>
                <a:srgbClr val="FFFF00"/>
              </a:solidFill>
              <a:latin typeface="Times New Roman" charset="0"/>
              <a:ea typeface="Times New Roman" charset="0"/>
              <a:cs typeface="Times New Roman" charset="0"/>
            </a:endParaRPr>
          </a:p>
        </p:txBody>
      </p:sp>
      <p:sp>
        <p:nvSpPr>
          <p:cNvPr id="16" name="TextBox 15"/>
          <p:cNvSpPr txBox="1"/>
          <p:nvPr/>
        </p:nvSpPr>
        <p:spPr>
          <a:xfrm>
            <a:off x="5796136" y="-1"/>
            <a:ext cx="3958782" cy="461665"/>
          </a:xfrm>
          <a:prstGeom prst="rect">
            <a:avLst/>
          </a:prstGeom>
          <a:noFill/>
          <a:ln w="15875">
            <a:noFill/>
          </a:ln>
        </p:spPr>
        <p:txBody>
          <a:bodyPr wrap="square" rtlCol="0">
            <a:spAutoFit/>
          </a:bodyPr>
          <a:lstStyle/>
          <a:p>
            <a:r>
              <a:rPr lang="en-US" sz="2400" smtClean="0">
                <a:solidFill>
                  <a:srgbClr val="FFFF00"/>
                </a:solidFill>
                <a:latin typeface="Times New Roman" charset="0"/>
                <a:ea typeface="Times New Roman" charset="0"/>
                <a:cs typeface="Times New Roman" charset="0"/>
              </a:rPr>
              <a:t>Do we truly believe this?</a:t>
            </a:r>
            <a:endParaRPr lang="en-AU" sz="2400" dirty="0" smtClean="0">
              <a:solidFill>
                <a:srgbClr val="FFFF00"/>
              </a:solidFill>
              <a:latin typeface="Times New Roman" charset="0"/>
              <a:ea typeface="Times New Roman" charset="0"/>
              <a:cs typeface="Times New Roman" charset="0"/>
            </a:endParaRPr>
          </a:p>
        </p:txBody>
      </p:sp>
      <p:sp>
        <p:nvSpPr>
          <p:cNvPr id="28" name="TextBox 27"/>
          <p:cNvSpPr txBox="1"/>
          <p:nvPr/>
        </p:nvSpPr>
        <p:spPr>
          <a:xfrm>
            <a:off x="107504" y="315646"/>
            <a:ext cx="8984822"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Jesus return should be considered to be “imminent”</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 long time coming”, but I could be “This hour”.  Be ready.</a:t>
            </a:r>
          </a:p>
        </p:txBody>
      </p:sp>
      <p:sp>
        <p:nvSpPr>
          <p:cNvPr id="13" name="TextBox 12"/>
          <p:cNvSpPr txBox="1"/>
          <p:nvPr/>
        </p:nvSpPr>
        <p:spPr>
          <a:xfrm>
            <a:off x="755576" y="1205187"/>
            <a:ext cx="8376383" cy="1015663"/>
          </a:xfrm>
          <a:prstGeom prst="rect">
            <a:avLst/>
          </a:prstGeom>
          <a:noFill/>
        </p:spPr>
        <p:txBody>
          <a:bodyPr wrap="square" rtlCol="0">
            <a:spAutoFit/>
          </a:bodyPr>
          <a:lstStyle/>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Don’t throw out the book of Revelation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Keep it;  Study it;  Digest it</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Be changed as we hold on to its promises and respond to its challenges</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Be a witness for Jesus</a:t>
            </a:r>
          </a:p>
        </p:txBody>
      </p:sp>
      <p:sp>
        <p:nvSpPr>
          <p:cNvPr id="9" name="TextBox 8"/>
          <p:cNvSpPr txBox="1"/>
          <p:nvPr/>
        </p:nvSpPr>
        <p:spPr>
          <a:xfrm>
            <a:off x="12040" y="2072610"/>
            <a:ext cx="9144000" cy="1015663"/>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Fellow servants, along with:  the Angels;   Prophets;  Apostles;</a:t>
            </a:r>
          </a:p>
          <a:p>
            <a:pPr lvl="2"/>
            <a:r>
              <a:rPr lang="en-US" sz="2000" dirty="0" smtClean="0">
                <a:solidFill>
                  <a:srgbClr val="FFFF00"/>
                </a:solidFill>
                <a:latin typeface="Times New Roman" charset="0"/>
                <a:ea typeface="Times New Roman" charset="0"/>
                <a:cs typeface="Times New Roman" charset="0"/>
              </a:rPr>
              <a:t>Do not “seal up” the words of this prophecy </a:t>
            </a:r>
            <a:r>
              <a:rPr lang="mr-IN" sz="2000" dirty="0" smtClean="0">
                <a:solidFill>
                  <a:srgbClr val="FFFF00"/>
                </a:solidFill>
                <a:latin typeface="Times New Roman" charset="0"/>
                <a:ea typeface="Times New Roman" charset="0"/>
                <a:cs typeface="Times New Roman" charset="0"/>
              </a:rPr>
              <a:t>–</a:t>
            </a:r>
            <a:r>
              <a:rPr lang="en-US" sz="2000" dirty="0" smtClean="0">
                <a:solidFill>
                  <a:srgbClr val="FFFF00"/>
                </a:solidFill>
                <a:latin typeface="Times New Roman" charset="0"/>
                <a:ea typeface="Times New Roman" charset="0"/>
                <a:cs typeface="Times New Roman" charset="0"/>
              </a:rPr>
              <a:t> the time is near</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Christian church needs to be reminded of these words to help us to endure  </a:t>
            </a:r>
          </a:p>
        </p:txBody>
      </p:sp>
      <p:sp>
        <p:nvSpPr>
          <p:cNvPr id="2" name="Rectangle 1"/>
          <p:cNvSpPr/>
          <p:nvPr/>
        </p:nvSpPr>
        <p:spPr>
          <a:xfrm>
            <a:off x="827584" y="3012416"/>
            <a:ext cx="6704833" cy="646331"/>
          </a:xfrm>
          <a:prstGeom prst="rect">
            <a:avLst/>
          </a:prstGeom>
          <a:ln>
            <a:solidFill>
              <a:schemeClr val="bg1"/>
            </a:solidFill>
          </a:ln>
        </p:spPr>
        <p:txBody>
          <a:bodyPr wrap="square">
            <a:spAutoFit/>
          </a:bodyPr>
          <a:lstStyle/>
          <a:p>
            <a:r>
              <a:rPr lang="en-AU" b="1" baseline="30000" dirty="0">
                <a:solidFill>
                  <a:schemeClr val="bg1"/>
                </a:solidFill>
                <a:latin typeface="Comic Sans MS" charset="0"/>
                <a:ea typeface="Arial" charset="0"/>
                <a:cs typeface="Times New Roman" charset="0"/>
              </a:rPr>
              <a:t>11 </a:t>
            </a:r>
            <a:r>
              <a:rPr lang="en-AU" dirty="0">
                <a:solidFill>
                  <a:schemeClr val="bg1"/>
                </a:solidFill>
                <a:latin typeface="Comic Sans MS" charset="0"/>
                <a:ea typeface="Arial" charset="0"/>
                <a:cs typeface="Times New Roman" charset="0"/>
              </a:rPr>
              <a:t>Let the evildoer still </a:t>
            </a:r>
            <a:r>
              <a:rPr lang="en-AU" b="1" dirty="0">
                <a:solidFill>
                  <a:srgbClr val="FFFF00"/>
                </a:solidFill>
                <a:latin typeface="Comic Sans MS" charset="0"/>
                <a:ea typeface="Arial" charset="0"/>
                <a:cs typeface="Times New Roman" charset="0"/>
              </a:rPr>
              <a:t>do</a:t>
            </a:r>
            <a:r>
              <a:rPr lang="en-AU" dirty="0">
                <a:solidFill>
                  <a:schemeClr val="bg1"/>
                </a:solidFill>
                <a:latin typeface="Comic Sans MS" charset="0"/>
                <a:ea typeface="Arial" charset="0"/>
                <a:cs typeface="Times New Roman" charset="0"/>
              </a:rPr>
              <a:t> evil, and the filthy still </a:t>
            </a:r>
            <a:r>
              <a:rPr lang="en-AU" b="1" dirty="0">
                <a:solidFill>
                  <a:srgbClr val="FFFF00"/>
                </a:solidFill>
                <a:latin typeface="Comic Sans MS" charset="0"/>
                <a:ea typeface="Arial" charset="0"/>
                <a:cs typeface="Times New Roman" charset="0"/>
              </a:rPr>
              <a:t>be</a:t>
            </a:r>
            <a:r>
              <a:rPr lang="en-AU" dirty="0">
                <a:solidFill>
                  <a:schemeClr val="bg1"/>
                </a:solidFill>
                <a:latin typeface="Comic Sans MS" charset="0"/>
                <a:ea typeface="Arial" charset="0"/>
                <a:cs typeface="Times New Roman" charset="0"/>
              </a:rPr>
              <a:t> filthy, and the righteous still </a:t>
            </a:r>
            <a:r>
              <a:rPr lang="en-AU" b="1" dirty="0">
                <a:solidFill>
                  <a:srgbClr val="FFFF00"/>
                </a:solidFill>
                <a:latin typeface="Comic Sans MS" charset="0"/>
                <a:ea typeface="Arial" charset="0"/>
                <a:cs typeface="Times New Roman" charset="0"/>
              </a:rPr>
              <a:t>do</a:t>
            </a:r>
            <a:r>
              <a:rPr lang="en-AU" dirty="0">
                <a:solidFill>
                  <a:schemeClr val="bg1"/>
                </a:solidFill>
                <a:latin typeface="Comic Sans MS" charset="0"/>
                <a:ea typeface="Arial" charset="0"/>
                <a:cs typeface="Times New Roman" charset="0"/>
              </a:rPr>
              <a:t> right, and the holy still </a:t>
            </a:r>
            <a:r>
              <a:rPr lang="en-AU" b="1" dirty="0">
                <a:solidFill>
                  <a:srgbClr val="FFFF00"/>
                </a:solidFill>
                <a:latin typeface="Comic Sans MS" charset="0"/>
                <a:ea typeface="Arial" charset="0"/>
                <a:cs typeface="Times New Roman" charset="0"/>
              </a:rPr>
              <a:t>be</a:t>
            </a:r>
            <a:r>
              <a:rPr lang="en-AU" dirty="0">
                <a:solidFill>
                  <a:schemeClr val="bg1"/>
                </a:solidFill>
                <a:latin typeface="Comic Sans MS" charset="0"/>
                <a:ea typeface="Arial" charset="0"/>
                <a:cs typeface="Times New Roman" charset="0"/>
              </a:rPr>
              <a:t> holy.”</a:t>
            </a:r>
            <a:r>
              <a:rPr lang="en-GB" dirty="0">
                <a:solidFill>
                  <a:schemeClr val="bg1"/>
                </a:solidFill>
              </a:rPr>
              <a:t> </a:t>
            </a:r>
            <a:endParaRPr lang="en-AU" dirty="0">
              <a:solidFill>
                <a:schemeClr val="bg1"/>
              </a:solidFill>
            </a:endParaRPr>
          </a:p>
        </p:txBody>
      </p:sp>
      <p:sp>
        <p:nvSpPr>
          <p:cNvPr id="12" name="TextBox 11"/>
          <p:cNvSpPr txBox="1"/>
          <p:nvPr/>
        </p:nvSpPr>
        <p:spPr>
          <a:xfrm>
            <a:off x="0" y="3577580"/>
            <a:ext cx="8792557" cy="1323439"/>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 statement of God’s intent.  When one rejects God, He hands them over to sin</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God’s intent for the righteous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t>
            </a:r>
            <a:r>
              <a:rPr lang="en-US" sz="2000" b="1" dirty="0" smtClean="0">
                <a:solidFill>
                  <a:srgbClr val="FFFF00"/>
                </a:solidFill>
                <a:latin typeface="Times New Roman" charset="0"/>
                <a:ea typeface="Times New Roman" charset="0"/>
                <a:cs typeface="Times New Roman" charset="0"/>
              </a:rPr>
              <a:t>BE</a:t>
            </a:r>
            <a:r>
              <a:rPr lang="en-US" sz="2000" dirty="0" smtClean="0">
                <a:solidFill>
                  <a:srgbClr val="FFFF00"/>
                </a:solidFill>
                <a:latin typeface="Times New Roman" charset="0"/>
                <a:ea typeface="Times New Roman" charset="0"/>
                <a:cs typeface="Times New Roman" charset="0"/>
              </a:rPr>
              <a:t> </a:t>
            </a:r>
            <a:r>
              <a:rPr lang="en-US" sz="2000" dirty="0" smtClean="0">
                <a:solidFill>
                  <a:schemeClr val="bg1"/>
                </a:solidFill>
                <a:latin typeface="Times New Roman" charset="0"/>
                <a:ea typeface="Times New Roman" charset="0"/>
                <a:cs typeface="Times New Roman" charset="0"/>
              </a:rPr>
              <a:t>holy.  </a:t>
            </a:r>
            <a:r>
              <a:rPr lang="en-US" sz="2000" b="1" dirty="0" smtClean="0">
                <a:solidFill>
                  <a:srgbClr val="FFFF00"/>
                </a:solidFill>
                <a:latin typeface="Times New Roman" charset="0"/>
                <a:ea typeface="Times New Roman" charset="0"/>
                <a:cs typeface="Times New Roman" charset="0"/>
              </a:rPr>
              <a:t>DO</a:t>
            </a:r>
            <a:r>
              <a:rPr lang="en-US" sz="2000" dirty="0" smtClean="0">
                <a:solidFill>
                  <a:srgbClr val="FFFF00"/>
                </a:solidFill>
                <a:latin typeface="Times New Roman" charset="0"/>
                <a:ea typeface="Times New Roman" charset="0"/>
                <a:cs typeface="Times New Roman" charset="0"/>
              </a:rPr>
              <a:t> </a:t>
            </a:r>
            <a:r>
              <a:rPr lang="en-US" sz="2000" dirty="0" smtClean="0">
                <a:solidFill>
                  <a:schemeClr val="bg1"/>
                </a:solidFill>
                <a:latin typeface="Times New Roman" charset="0"/>
                <a:ea typeface="Times New Roman" charset="0"/>
                <a:cs typeface="Times New Roman" charset="0"/>
              </a:rPr>
              <a:t>righteousness.  (no easy-believism)</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Our salvation is demonstrated by our good works.  If good works are missing, that means there is something not complete about our salvation..</a:t>
            </a:r>
          </a:p>
        </p:txBody>
      </p:sp>
      <p:sp>
        <p:nvSpPr>
          <p:cNvPr id="3" name="TextBox 2"/>
          <p:cNvSpPr txBox="1"/>
          <p:nvPr/>
        </p:nvSpPr>
        <p:spPr>
          <a:xfrm>
            <a:off x="576749" y="4801716"/>
            <a:ext cx="8208912" cy="369332"/>
          </a:xfrm>
          <a:prstGeom prst="rect">
            <a:avLst/>
          </a:prstGeom>
          <a:noFill/>
        </p:spPr>
        <p:txBody>
          <a:bodyPr wrap="square" rtlCol="0">
            <a:spAutoFit/>
          </a:bodyPr>
          <a:lstStyle/>
          <a:p>
            <a:r>
              <a:rPr lang="en-AU" dirty="0" smtClean="0">
                <a:solidFill>
                  <a:srgbClr val="FFFF00"/>
                </a:solidFill>
              </a:rPr>
              <a:t>Repentance is an ongoing action. Only those who repent enter God’s Kingdom</a:t>
            </a:r>
            <a:endParaRPr lang="en-AU" dirty="0">
              <a:solidFill>
                <a:srgbClr val="FFFF00"/>
              </a:solidFill>
            </a:endParaRPr>
          </a:p>
        </p:txBody>
      </p:sp>
      <p:sp>
        <p:nvSpPr>
          <p:cNvPr id="11" name="TextBox 10"/>
          <p:cNvSpPr txBox="1"/>
          <p:nvPr/>
        </p:nvSpPr>
        <p:spPr>
          <a:xfrm>
            <a:off x="12040" y="4997124"/>
            <a:ext cx="8984822"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So we Christians must repent of ongoing sin;  and</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Invite others to Jesus Christ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“Come”. </a:t>
            </a:r>
          </a:p>
        </p:txBody>
      </p:sp>
    </p:spTree>
    <p:extLst>
      <p:ext uri="{BB962C8B-B14F-4D97-AF65-F5344CB8AC3E}">
        <p14:creationId xmlns:p14="http://schemas.microsoft.com/office/powerpoint/2010/main" val="57795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50529</TotalTime>
  <Words>859</Words>
  <Application>Microsoft Macintosh PowerPoint</Application>
  <PresentationFormat>On-screen Show (16:10)</PresentationFormat>
  <Paragraphs>104</Paragraphs>
  <Slides>11</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647</cp:revision>
  <cp:lastPrinted>2017-10-13T23:38:06Z</cp:lastPrinted>
  <dcterms:created xsi:type="dcterms:W3CDTF">2016-11-04T06:28:01Z</dcterms:created>
  <dcterms:modified xsi:type="dcterms:W3CDTF">2017-10-14T22:59:26Z</dcterms:modified>
</cp:coreProperties>
</file>